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36" r:id="rId3"/>
    <p:sldId id="464" r:id="rId4"/>
    <p:sldId id="465" r:id="rId5"/>
    <p:sldId id="258" r:id="rId6"/>
    <p:sldId id="261" r:id="rId7"/>
    <p:sldId id="262" r:id="rId8"/>
    <p:sldId id="260" r:id="rId9"/>
    <p:sldId id="462" r:id="rId10"/>
    <p:sldId id="463" r:id="rId11"/>
    <p:sldId id="268" r:id="rId12"/>
    <p:sldId id="269" r:id="rId13"/>
    <p:sldId id="506" r:id="rId14"/>
    <p:sldId id="356" r:id="rId15"/>
    <p:sldId id="300" r:id="rId16"/>
    <p:sldId id="301" r:id="rId17"/>
    <p:sldId id="355" r:id="rId18"/>
    <p:sldId id="357" r:id="rId19"/>
    <p:sldId id="296" r:id="rId20"/>
    <p:sldId id="507" r:id="rId21"/>
    <p:sldId id="382" r:id="rId22"/>
    <p:sldId id="383" r:id="rId23"/>
    <p:sldId id="481" r:id="rId24"/>
    <p:sldId id="480" r:id="rId25"/>
    <p:sldId id="503" r:id="rId26"/>
    <p:sldId id="504" r:id="rId27"/>
    <p:sldId id="344" r:id="rId28"/>
    <p:sldId id="345" r:id="rId29"/>
    <p:sldId id="290" r:id="rId30"/>
    <p:sldId id="291" r:id="rId31"/>
    <p:sldId id="384" r:id="rId32"/>
    <p:sldId id="385" r:id="rId33"/>
    <p:sldId id="505" r:id="rId34"/>
    <p:sldId id="308" r:id="rId35"/>
    <p:sldId id="474" r:id="rId36"/>
    <p:sldId id="276" r:id="rId37"/>
    <p:sldId id="306" r:id="rId38"/>
    <p:sldId id="307" r:id="rId39"/>
    <p:sldId id="482" r:id="rId40"/>
    <p:sldId id="483" r:id="rId41"/>
    <p:sldId id="379" r:id="rId42"/>
    <p:sldId id="380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216"/>
    <p:restoredTop sz="94724"/>
  </p:normalViewPr>
  <p:slideViewPr>
    <p:cSldViewPr snapToGrid="0" snapToObjects="1">
      <p:cViewPr varScale="1">
        <p:scale>
          <a:sx n="102" d="100"/>
          <a:sy n="102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5DAC6-1B0A-0A47-B774-C12135BBD90E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BB265-8334-4C40-9D97-1C83FA952B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27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55E33-AE8F-6244-AB0E-C4BF2E39B9C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01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94E48-6DB8-0D42-8D99-C9FA087C3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16E810-EA63-2044-B8AE-41DEF75F3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6B315-351A-A44C-92F5-8117E43E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04C9F-21AF-EA41-8171-33E3551B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9E14C-D198-F84B-998B-94D9F3B0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06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B3F8B-6CFE-7C40-BA0C-6EE224D8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0650E-CAB3-1D43-9348-8AAE905F2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0DE77-4A20-9F4C-AAB4-E36F5CBC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272D60-0869-BA48-898D-B713F9A3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5FB58E-E8DC-2340-8211-BA97F86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8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4D9747-32C7-B449-A243-C93211E14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4A5B53-AE57-084A-B54B-522BAF2EC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6EE2A7-D899-AF4C-9E27-19FE3696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C336DE-2957-8E47-93E1-C7FBDE6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E1DD36-5350-5449-A80F-9881FA65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09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4617A-86CB-BD43-B3DD-91F2BB95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F62618-4905-6743-BB4A-D9E82952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A8EAA6-7665-6045-AE3A-90450F31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B42701-0B31-2C45-BCD8-AC9A818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AB011-E94A-D349-8897-9E889A94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40EF4-AF23-774A-9C7C-BC405850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92BC7F-9D8A-1940-A3A1-E3594D03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A2C8C-2634-E947-A1C0-4527060D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F1FBEE-820F-9341-A0A7-5EAEBD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48EFBB-FEEB-CF44-8FEF-9C2EC25E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16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5A635-6CBB-3F4E-9B9E-87D89ED2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D28F3-B9CA-0D47-BEA5-418F36C7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145FC4-0C3C-B742-B984-2C11FBCA9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33570C-54B8-2A4D-98F2-FED741AB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9C7EC5-5B9E-4146-A8A2-0C9A521C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B41E1C-DC76-444D-B5A7-8A04146F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83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D2A29-9432-694B-93F5-5902BDF3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C82C5E-9AEC-5548-816A-7C2A3E8F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4FAEAD-EBE2-B24C-9D90-3D2B588F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788C9D-2C9A-3041-8514-9258F9EE4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A57D34-2DD7-8240-87E5-8F21B3B53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5EF08D-D7EB-6A49-920E-4DD0E515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E70FBB-A511-F642-8F58-36491EEB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0098EB-8A8F-EF47-8DD3-386A9FCF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54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CDC8F-9B85-574A-BFD1-B45930D7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23F3B3-2D23-4B41-85DB-38F0F108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B9B357-70DC-F24A-9A29-B0863BC2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ADDF34-0D5A-984A-A51E-FAB6F189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56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8F43CB1-E0EB-EB44-9BFB-4A3E8122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4F765D-8E27-984D-8284-55480B1D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6CC215-4F8A-0447-8E62-C8068934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5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7B647-0742-3047-956E-DA6E7D72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29682-4EA0-A64B-AA80-5907D6F7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6D248A-5E0D-1349-9A35-86ED342DE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35558-A9F6-0849-8E0C-B799320C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7F66BB-62E2-9B47-BC85-6F59D48F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1592A-CE5C-7340-B798-74956B6A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79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8BB1D-5A9C-284E-8211-E95A70B0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8EA608-00A4-0C41-AB2E-2918D98B9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0982A2-8AA6-4840-A0C7-2EEEFC923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049772-483C-AF43-B487-10065817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957058-6376-E946-9272-BBF150B7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CCA0D-F2BF-B44E-AFAC-3FDAC3B5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54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F80CD-0FB6-3444-B59F-70CB78EE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C77DAB-4179-9B40-880D-1200ECD10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B50BC9-10D0-E641-B676-09A8AF894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7FF1D-DE6D-6248-A426-E99191C837C6}" type="datetimeFigureOut">
              <a:rPr lang="pt-BR" smtClean="0"/>
              <a:t>09/05/2022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BA871-30FC-3942-BC5A-826994963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C00FDA-8328-5941-B200-236FF2D2D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EF89C-04F6-3840-9D46-D845631AD8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28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pt.wikipedia.org/wiki/Escul%C3%A1pio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0CFFB-147E-2445-99E1-5E3DA8C8B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Desafio dos Residentes 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B494DD-1550-3C4F-934E-A3718634F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Atividade </a:t>
            </a:r>
            <a:r>
              <a:rPr lang="pt-BR" dirty="0" err="1"/>
              <a:t>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037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50229-5AE4-7941-9049-0C575DE5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arterial coronariana 500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4EDB2E-4F91-6747-8D72-F83D0F1C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7" y="2474460"/>
            <a:ext cx="8331598" cy="26913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D1B0A1-D71F-6547-B05A-F2EE9A8A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63" y="1678493"/>
            <a:ext cx="3357666" cy="37488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A5F6E3E-3743-8F47-8392-8290E23FF4C4}"/>
              </a:ext>
            </a:extLst>
          </p:cNvPr>
          <p:cNvSpPr txBox="1"/>
          <p:nvPr/>
        </p:nvSpPr>
        <p:spPr>
          <a:xfrm>
            <a:off x="451262" y="5664530"/>
            <a:ext cx="445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Braunwald</a:t>
            </a:r>
            <a:r>
              <a:rPr lang="pt-BR" dirty="0"/>
              <a:t> 11 </a:t>
            </a:r>
            <a:r>
              <a:rPr lang="pt-BR" dirty="0" err="1"/>
              <a:t>ed</a:t>
            </a:r>
            <a:r>
              <a:rPr lang="pt-BR" dirty="0"/>
              <a:t> </a:t>
            </a:r>
            <a:r>
              <a:rPr lang="pt-BR" dirty="0" err="1"/>
              <a:t>cap</a:t>
            </a:r>
            <a:r>
              <a:rPr lang="pt-BR" dirty="0"/>
              <a:t> 57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C2DB058-0582-DA49-AE7B-CEEAE0E99687}"/>
              </a:ext>
            </a:extLst>
          </p:cNvPr>
          <p:cNvCxnSpPr>
            <a:cxnSpLocks/>
          </p:cNvCxnSpPr>
          <p:nvPr/>
        </p:nvCxnSpPr>
        <p:spPr>
          <a:xfrm>
            <a:off x="3610098" y="3647920"/>
            <a:ext cx="43463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3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200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D1CCA5-14CF-7740-93E7-419B5EBC748B}"/>
              </a:ext>
            </a:extLst>
          </p:cNvPr>
          <p:cNvSpPr/>
          <p:nvPr/>
        </p:nvSpPr>
        <p:spPr>
          <a:xfrm>
            <a:off x="815413" y="1993180"/>
            <a:ext cx="10081120" cy="244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algn="just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Constituem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contra-indicação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realização de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valvuloplastia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mitral por balão (VPMB) </a:t>
            </a:r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exceto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fusão comissural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trombo no interior do AE</a:t>
            </a:r>
          </a:p>
          <a:p>
            <a:pPr marL="457189" indent="-457189" algn="just">
              <a:lnSpc>
                <a:spcPct val="107000"/>
              </a:lnSpc>
              <a:buFont typeface="+mj-lt"/>
              <a:buAutoNum type="alphaUcPeriod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embolia recente</a:t>
            </a:r>
          </a:p>
          <a:p>
            <a:pPr marL="457189" indent="-457189" algn="just">
              <a:lnSpc>
                <a:spcPct val="107000"/>
              </a:lnSpc>
              <a:spcAft>
                <a:spcPts val="1067"/>
              </a:spcAft>
              <a:buFont typeface="+mj-lt"/>
              <a:buAutoNum type="alphaUcPeriod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insuficiência mitral moderada/importante</a:t>
            </a:r>
          </a:p>
        </p:txBody>
      </p:sp>
    </p:spTree>
    <p:extLst>
      <p:ext uri="{BB962C8B-B14F-4D97-AF65-F5344CB8AC3E}">
        <p14:creationId xmlns:p14="http://schemas.microsoft.com/office/powerpoint/2010/main" val="131321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200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90F8087-FED5-1548-AAFC-E9E9DC0F97D6}"/>
              </a:ext>
            </a:extLst>
          </p:cNvPr>
          <p:cNvSpPr/>
          <p:nvPr/>
        </p:nvSpPr>
        <p:spPr>
          <a:xfrm>
            <a:off x="431371" y="2190755"/>
            <a:ext cx="1135684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algn="just">
              <a:lnSpc>
                <a:spcPct val="107000"/>
              </a:lnSpc>
              <a:spcAft>
                <a:spcPts val="1067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Resposta A. Fusão comissural é uma condição encontrada na estenose mitral e não constitui contra- indicação para VPMB (Atualização das Diretrizes Brasileiras de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Valvopatias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2017.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2017; 109(Supl.2):5)</a:t>
            </a:r>
          </a:p>
        </p:txBody>
      </p:sp>
    </p:spTree>
    <p:extLst>
      <p:ext uri="{BB962C8B-B14F-4D97-AF65-F5344CB8AC3E}">
        <p14:creationId xmlns:p14="http://schemas.microsoft.com/office/powerpoint/2010/main" val="390506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300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Com </a:t>
            </a:r>
            <a:r>
              <a:rPr lang="en-US" sz="2000" dirty="0" err="1"/>
              <a:t>relação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sons de </a:t>
            </a:r>
            <a:r>
              <a:rPr lang="en-US" sz="2000" dirty="0" err="1"/>
              <a:t>ejeção</a:t>
            </a:r>
            <a:r>
              <a:rPr lang="en-US" sz="2000" dirty="0"/>
              <a:t> </a:t>
            </a:r>
            <a:r>
              <a:rPr lang="en-US" sz="2000" dirty="0" err="1"/>
              <a:t>sistólica</a:t>
            </a:r>
            <a:r>
              <a:rPr lang="en-US" sz="2000" dirty="0"/>
              <a:t> </a:t>
            </a:r>
            <a:r>
              <a:rPr lang="en-US" sz="2000" dirty="0" err="1"/>
              <a:t>indique</a:t>
            </a:r>
            <a:r>
              <a:rPr lang="en-US" sz="2000" dirty="0"/>
              <a:t> a </a:t>
            </a:r>
            <a:r>
              <a:rPr lang="en-US" sz="2000" dirty="0" err="1"/>
              <a:t>alternativa</a:t>
            </a:r>
            <a:r>
              <a:rPr lang="en-US" sz="2000" dirty="0"/>
              <a:t> FALSA: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Os</a:t>
            </a:r>
            <a:r>
              <a:rPr lang="en-US" sz="2000" dirty="0"/>
              <a:t> sons </a:t>
            </a:r>
            <a:r>
              <a:rPr lang="en-US" sz="2000" dirty="0" err="1"/>
              <a:t>são</a:t>
            </a:r>
            <a:r>
              <a:rPr lang="en-US" sz="2000" dirty="0"/>
              <a:t> “cliques” de </a:t>
            </a:r>
            <a:r>
              <a:rPr lang="en-US" sz="2000" dirty="0" err="1"/>
              <a:t>alta</a:t>
            </a:r>
            <a:r>
              <a:rPr lang="en-US" sz="2000" dirty="0"/>
              <a:t> </a:t>
            </a:r>
            <a:r>
              <a:rPr lang="en-US" sz="2000" dirty="0" err="1"/>
              <a:t>frequência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ocorrem</a:t>
            </a:r>
            <a:r>
              <a:rPr lang="en-US" sz="2000" dirty="0"/>
              <a:t> no </a:t>
            </a:r>
            <a:r>
              <a:rPr lang="en-US" sz="2000" dirty="0" err="1"/>
              <a:t>início</a:t>
            </a:r>
            <a:r>
              <a:rPr lang="en-US" sz="2000" dirty="0"/>
              <a:t> da </a:t>
            </a:r>
            <a:r>
              <a:rPr lang="en-US" sz="2000" dirty="0" err="1"/>
              <a:t>sístole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/>
              <a:t>Os</a:t>
            </a:r>
            <a:r>
              <a:rPr lang="en-US" sz="2000" dirty="0"/>
              <a:t> sons de </a:t>
            </a:r>
            <a:r>
              <a:rPr lang="en-US" sz="2000" dirty="0" err="1"/>
              <a:t>ejeção</a:t>
            </a:r>
            <a:r>
              <a:rPr lang="en-US" sz="2000" dirty="0"/>
              <a:t> </a:t>
            </a:r>
            <a:r>
              <a:rPr lang="en-US" sz="2000" dirty="0" err="1"/>
              <a:t>devido</a:t>
            </a:r>
            <a:r>
              <a:rPr lang="en-US" sz="2000" dirty="0"/>
              <a:t> a </a:t>
            </a:r>
            <a:r>
              <a:rPr lang="en-US" sz="2000" dirty="0" err="1"/>
              <a:t>dilatação</a:t>
            </a:r>
            <a:r>
              <a:rPr lang="en-US" sz="2000" dirty="0"/>
              <a:t> da </a:t>
            </a:r>
            <a:r>
              <a:rPr lang="en-US" sz="2000" dirty="0" err="1"/>
              <a:t>raiz</a:t>
            </a:r>
            <a:r>
              <a:rPr lang="en-US" sz="2000" dirty="0"/>
              <a:t> da aorta tem a </a:t>
            </a:r>
            <a:r>
              <a:rPr lang="en-US" sz="2000" dirty="0" err="1"/>
              <a:t>mesma</a:t>
            </a:r>
            <a:r>
              <a:rPr lang="en-US" sz="2000" dirty="0"/>
              <a:t> </a:t>
            </a:r>
            <a:r>
              <a:rPr lang="en-US" sz="2000" dirty="0" err="1"/>
              <a:t>sincronização</a:t>
            </a:r>
            <a:r>
              <a:rPr lang="en-US" sz="2000" dirty="0"/>
              <a:t> </a:t>
            </a:r>
            <a:r>
              <a:rPr lang="en-US" sz="2000" dirty="0" err="1"/>
              <a:t>daqueles</a:t>
            </a:r>
            <a:r>
              <a:rPr lang="en-US" sz="2000" dirty="0"/>
              <a:t> </a:t>
            </a:r>
            <a:r>
              <a:rPr lang="en-US" sz="2000" dirty="0" err="1"/>
              <a:t>associados</a:t>
            </a:r>
            <a:r>
              <a:rPr lang="en-US" sz="2000" dirty="0"/>
              <a:t> a </a:t>
            </a:r>
            <a:r>
              <a:rPr lang="en-US" sz="2000" dirty="0" err="1"/>
              <a:t>doença</a:t>
            </a:r>
            <a:r>
              <a:rPr lang="en-US" sz="2000" dirty="0"/>
              <a:t> </a:t>
            </a:r>
            <a:r>
              <a:rPr lang="en-US" sz="2000" dirty="0" err="1"/>
              <a:t>valvar</a:t>
            </a:r>
            <a:r>
              <a:rPr lang="en-US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err="1">
                <a:solidFill>
                  <a:srgbClr val="FF0000"/>
                </a:solidFill>
              </a:rPr>
              <a:t>Os</a:t>
            </a:r>
            <a:r>
              <a:rPr lang="en-US" sz="2000" dirty="0">
                <a:solidFill>
                  <a:srgbClr val="FF0000"/>
                </a:solidFill>
              </a:rPr>
              <a:t> sons de </a:t>
            </a:r>
            <a:r>
              <a:rPr lang="en-US" sz="2000" dirty="0" err="1">
                <a:solidFill>
                  <a:srgbClr val="FF0000"/>
                </a:solidFill>
              </a:rPr>
              <a:t>ejeção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aórtica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variam</a:t>
            </a:r>
            <a:r>
              <a:rPr lang="en-US" sz="2000" dirty="0">
                <a:solidFill>
                  <a:srgbClr val="FF0000"/>
                </a:solidFill>
              </a:rPr>
              <a:t> com a </a:t>
            </a:r>
            <a:r>
              <a:rPr lang="en-US" sz="2000" dirty="0" err="1">
                <a:solidFill>
                  <a:srgbClr val="FF0000"/>
                </a:solidFill>
              </a:rPr>
              <a:t>respiração</a:t>
            </a:r>
            <a:r>
              <a:rPr lang="en-US" sz="2000" dirty="0">
                <a:solidFill>
                  <a:srgbClr val="FF0000"/>
                </a:solidFill>
              </a:rPr>
              <a:t> e com a </a:t>
            </a:r>
            <a:r>
              <a:rPr lang="en-US" sz="2000" dirty="0" err="1">
                <a:solidFill>
                  <a:srgbClr val="FF0000"/>
                </a:solidFill>
              </a:rPr>
              <a:t>manobra</a:t>
            </a:r>
            <a:r>
              <a:rPr lang="en-US" sz="2000" dirty="0">
                <a:solidFill>
                  <a:srgbClr val="FF0000"/>
                </a:solidFill>
              </a:rPr>
              <a:t> de </a:t>
            </a:r>
            <a:r>
              <a:rPr lang="en-US" sz="2000" i="1" dirty="0">
                <a:solidFill>
                  <a:srgbClr val="FF0000"/>
                </a:solidFill>
              </a:rPr>
              <a:t>handgrip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/>
              <a:t>A </a:t>
            </a:r>
            <a:r>
              <a:rPr lang="en-US" sz="2000" dirty="0" err="1"/>
              <a:t>manobra</a:t>
            </a:r>
            <a:r>
              <a:rPr lang="en-US" sz="2000" dirty="0"/>
              <a:t> de </a:t>
            </a:r>
            <a:r>
              <a:rPr lang="en-US" sz="2000" dirty="0" err="1"/>
              <a:t>ficar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posição</a:t>
            </a:r>
            <a:r>
              <a:rPr lang="en-US" sz="2000" dirty="0"/>
              <a:t> </a:t>
            </a:r>
            <a:r>
              <a:rPr lang="en-US" sz="2000" dirty="0" err="1"/>
              <a:t>ortostática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partir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posicão</a:t>
            </a:r>
            <a:r>
              <a:rPr lang="en-US" sz="2000" dirty="0"/>
              <a:t> </a:t>
            </a:r>
            <a:r>
              <a:rPr lang="en-US" sz="2000" dirty="0" err="1"/>
              <a:t>agachada</a:t>
            </a:r>
            <a:r>
              <a:rPr lang="en-US" sz="2000" dirty="0"/>
              <a:t> </a:t>
            </a:r>
            <a:r>
              <a:rPr lang="en-US" sz="2000" dirty="0" err="1"/>
              <a:t>faz</a:t>
            </a:r>
            <a:r>
              <a:rPr lang="en-US" sz="2000" dirty="0"/>
              <a:t> com </a:t>
            </a:r>
            <a:r>
              <a:rPr lang="en-US" sz="2000" dirty="0" err="1"/>
              <a:t>que</a:t>
            </a:r>
            <a:r>
              <a:rPr lang="en-US" sz="2000" dirty="0"/>
              <a:t> o clique de </a:t>
            </a:r>
            <a:r>
              <a:rPr lang="en-US" sz="2000" dirty="0" err="1"/>
              <a:t>ejeção</a:t>
            </a:r>
            <a:r>
              <a:rPr lang="en-US" sz="2000" dirty="0"/>
              <a:t> do </a:t>
            </a:r>
            <a:r>
              <a:rPr lang="en-US" sz="2000" dirty="0" err="1"/>
              <a:t>prolapso</a:t>
            </a:r>
            <a:r>
              <a:rPr lang="en-US" sz="2000" dirty="0"/>
              <a:t> da </a:t>
            </a:r>
            <a:r>
              <a:rPr lang="en-US" sz="2000" dirty="0" err="1"/>
              <a:t>valva</a:t>
            </a:r>
            <a:r>
              <a:rPr lang="en-US" sz="2000" dirty="0"/>
              <a:t> mitral </a:t>
            </a:r>
            <a:r>
              <a:rPr lang="en-US" sz="2000" dirty="0" err="1"/>
              <a:t>ocorra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cedo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sístole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44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</a:t>
            </a:r>
            <a:r>
              <a:rPr lang="pt-BR" dirty="0" err="1"/>
              <a:t>Orovalvar</a:t>
            </a:r>
            <a:r>
              <a:rPr lang="pt-BR" dirty="0"/>
              <a:t> e Congênitas 300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23350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err="1"/>
              <a:t>Braunwald</a:t>
            </a:r>
            <a:r>
              <a:rPr lang="en-US" sz="2000" dirty="0"/>
              <a:t> 120-122, 1546-1547, 1554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“ </a:t>
            </a:r>
            <a:r>
              <a:rPr lang="en-US" sz="2000" dirty="0" err="1"/>
              <a:t>Os</a:t>
            </a:r>
            <a:r>
              <a:rPr lang="en-US" sz="2000" dirty="0"/>
              <a:t> sons </a:t>
            </a:r>
            <a:r>
              <a:rPr lang="en-US" sz="2000" dirty="0" err="1"/>
              <a:t>aórticos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variam</a:t>
            </a:r>
            <a:r>
              <a:rPr lang="en-US" sz="2000" dirty="0"/>
              <a:t> coma </a:t>
            </a:r>
            <a:r>
              <a:rPr lang="en-US" sz="2000" dirty="0" err="1"/>
              <a:t>respiração</a:t>
            </a:r>
            <a:r>
              <a:rPr lang="en-US" sz="2000" dirty="0"/>
              <a:t>….”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/>
              <a:t>O Clique do PVM </a:t>
            </a:r>
            <a:r>
              <a:rPr lang="en-US" sz="2000" dirty="0" err="1"/>
              <a:t>corresponde</a:t>
            </a:r>
            <a:r>
              <a:rPr lang="en-US" sz="2000" dirty="0"/>
              <a:t> a </a:t>
            </a:r>
            <a:r>
              <a:rPr lang="en-US" sz="2000" dirty="0" err="1"/>
              <a:t>máxima</a:t>
            </a:r>
            <a:r>
              <a:rPr lang="en-US" sz="2000" dirty="0"/>
              <a:t> </a:t>
            </a:r>
            <a:r>
              <a:rPr lang="en-US" sz="2000" dirty="0" err="1"/>
              <a:t>excursão</a:t>
            </a:r>
            <a:r>
              <a:rPr lang="en-US" sz="2000" dirty="0"/>
              <a:t> </a:t>
            </a:r>
            <a:r>
              <a:rPr lang="en-US" sz="2000" dirty="0" err="1"/>
              <a:t>sistólica</a:t>
            </a:r>
            <a:r>
              <a:rPr lang="en-US" sz="2000" dirty="0"/>
              <a:t> da </a:t>
            </a:r>
            <a:r>
              <a:rPr lang="en-US" sz="2000" dirty="0" err="1"/>
              <a:t>cúspide</a:t>
            </a:r>
            <a:r>
              <a:rPr lang="en-US" sz="2000" dirty="0"/>
              <a:t> </a:t>
            </a:r>
            <a:r>
              <a:rPr lang="en-US" sz="2000" dirty="0" err="1"/>
              <a:t>prolapsada</a:t>
            </a:r>
            <a:r>
              <a:rPr lang="en-US" sz="2000" dirty="0"/>
              <a:t> </a:t>
            </a:r>
            <a:r>
              <a:rPr lang="en-US" sz="2000" dirty="0" err="1"/>
              <a:t>dentro</a:t>
            </a:r>
            <a:r>
              <a:rPr lang="en-US" sz="2000" dirty="0"/>
              <a:t> do AE. As </a:t>
            </a:r>
            <a:r>
              <a:rPr lang="en-US" sz="2000" dirty="0" err="1"/>
              <a:t>manobras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reduzem</a:t>
            </a:r>
            <a:r>
              <a:rPr lang="en-US" sz="2000" dirty="0"/>
              <a:t> o volume ventricular </a:t>
            </a:r>
            <a:r>
              <a:rPr lang="en-US" sz="2000" dirty="0" err="1"/>
              <a:t>tornan</a:t>
            </a:r>
            <a:r>
              <a:rPr lang="en-US" sz="2000" dirty="0"/>
              <a:t> o clique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precoce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sístole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Captura de Tela 2015-04-12 às 00.11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2" t="8877" r="29247"/>
          <a:stretch/>
        </p:blipFill>
        <p:spPr>
          <a:xfrm>
            <a:off x="6115674" y="1417639"/>
            <a:ext cx="3538738" cy="4686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2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EB7F72-9224-2342-8571-2514F90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Orovalvar</a:t>
            </a:r>
            <a:r>
              <a:rPr lang="pt-BR" dirty="0"/>
              <a:t> e Congênitas 400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899CF7E-C918-824B-8180-CB8906C5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A Síndrome da Cimitarra é uma síndrome genética onde encontramos  diversas anomalias incluindo malformação cardíaca. A cardiopatia congênita encontrada em associação à Síndrome é:</a:t>
            </a:r>
          </a:p>
          <a:p>
            <a:pPr marL="0" indent="0">
              <a:buNone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dirty="0">
                <a:latin typeface="Arial" pitchFamily="34" charset="0"/>
                <a:cs typeface="Arial" pitchFamily="34" charset="0"/>
              </a:rPr>
              <a:t>Tetralogia de 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Fallot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dirty="0">
                <a:latin typeface="Arial" pitchFamily="34" charset="0"/>
                <a:cs typeface="Arial" pitchFamily="34" charset="0"/>
              </a:rPr>
              <a:t>Defeito septal Atrioventricular forma total</a:t>
            </a:r>
          </a:p>
          <a:p>
            <a:pPr marL="514350" indent="-514350">
              <a:buFont typeface="+mj-lt"/>
              <a:buAutoNum type="alphaLcParenR"/>
            </a:pPr>
            <a:r>
              <a:rPr lang="pt-BR" dirty="0">
                <a:latin typeface="Arial" pitchFamily="34" charset="0"/>
                <a:cs typeface="Arial" pitchFamily="34" charset="0"/>
              </a:rPr>
              <a:t> </a:t>
            </a:r>
            <a:r>
              <a:rPr lang="pt-B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Drenagem anômala total ou parcial das veias pulmonares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pt-BR" dirty="0">
                <a:latin typeface="Arial" pitchFamily="34" charset="0"/>
                <a:cs typeface="Arial" pitchFamily="34" charset="0"/>
              </a:rPr>
              <a:t> Estenose pulmonar com repercussão  grave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709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EB7F72-9224-2342-8571-2514F90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Orovalvar</a:t>
            </a:r>
            <a:r>
              <a:rPr lang="pt-BR" dirty="0"/>
              <a:t> e Congênitas 400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899CF7E-C918-824B-8180-CB8906C56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3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sz="2600" dirty="0">
                <a:latin typeface="Arial" pitchFamily="34" charset="0"/>
                <a:cs typeface="Arial" pitchFamily="34" charset="0"/>
              </a:rPr>
              <a:t>A Síndrome da Cimitarra é uma constelação de anomalias incluindo: total ou parcial drenagem anômala das veias pulmonares do pulmão direito com a VCI, ocasionalmente com </a:t>
            </a:r>
            <a:r>
              <a:rPr lang="pt-BR" sz="2600" dirty="0" err="1">
                <a:latin typeface="Arial" pitchFamily="34" charset="0"/>
                <a:cs typeface="Arial" pitchFamily="34" charset="0"/>
              </a:rPr>
              <a:t>hipoplasia</a:t>
            </a:r>
            <a:r>
              <a:rPr lang="pt-BR" sz="2600" dirty="0">
                <a:latin typeface="Arial" pitchFamily="34" charset="0"/>
                <a:cs typeface="Arial" pitchFamily="34" charset="0"/>
              </a:rPr>
              <a:t> do pulmão direito e a artéria pulmonar direita. A porção inferior do pulmão direito recebe suprimento sanguíneo adicional da Aorta abdominal. O nome dessa síndrome deriva da aparência na Radiografia de tórax em PA da semelhança da  sombra formada pela conexão anômala da veia pulmonar com a Espada Turca conhecida como Cimitarra.</a:t>
            </a:r>
          </a:p>
          <a:p>
            <a:pPr marL="0" indent="0" algn="just">
              <a:buNone/>
            </a:pPr>
            <a:endParaRPr lang="pt-BR" sz="2600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dirty="0" err="1">
                <a:latin typeface="Arial" pitchFamily="34" charset="0"/>
                <a:cs typeface="Arial" pitchFamily="34" charset="0"/>
              </a:rPr>
              <a:t>Braunwald</a:t>
            </a:r>
            <a:r>
              <a:rPr lang="pt-BR" dirty="0">
                <a:latin typeface="Arial" pitchFamily="34" charset="0"/>
                <a:cs typeface="Arial" pitchFamily="34" charset="0"/>
              </a:rPr>
              <a:t> 11ª Edição</a:t>
            </a:r>
          </a:p>
          <a:p>
            <a:pPr>
              <a:buNone/>
            </a:pPr>
            <a:r>
              <a:rPr lang="pt-BR" dirty="0">
                <a:latin typeface="Arial" pitchFamily="34" charset="0"/>
                <a:cs typeface="Arial" pitchFamily="34" charset="0"/>
              </a:rPr>
              <a:t>Congenital Heart 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Disease</a:t>
            </a:r>
            <a:endParaRPr lang="pt-BR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8EAE07-579C-254E-A8B1-E104133A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13" y="3809571"/>
            <a:ext cx="6338887" cy="27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3"/>
          <p:cNvSpPr/>
          <p:nvPr/>
        </p:nvSpPr>
        <p:spPr>
          <a:xfrm>
            <a:off x="2351584" y="2060848"/>
            <a:ext cx="77048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Qual defeito congênito concomitante é necessário para a sobrevivência de pacientes com drenagem venosa pulmonar anômala total</a:t>
            </a:r>
            <a:r>
              <a:rPr lang="pt-BR" b="1" i="1" dirty="0"/>
              <a:t>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1524000" y="2924945"/>
            <a:ext cx="9217024" cy="37278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+mj-lt"/>
              <a:buAutoNum type="alphaLcParenR"/>
            </a:pPr>
            <a:r>
              <a:rPr lang="pt-BR" sz="1800" dirty="0"/>
              <a:t>CIV patente</a:t>
            </a:r>
          </a:p>
          <a:p>
            <a:pPr>
              <a:lnSpc>
                <a:spcPct val="200000"/>
              </a:lnSpc>
              <a:buFont typeface="+mj-lt"/>
              <a:buAutoNum type="alphaLcParenR"/>
            </a:pPr>
            <a:r>
              <a:rPr lang="pt-BR" sz="1800" dirty="0">
                <a:solidFill>
                  <a:srgbClr val="FF0000"/>
                </a:solidFill>
              </a:rPr>
              <a:t>CIA patente</a:t>
            </a:r>
          </a:p>
          <a:p>
            <a:pPr>
              <a:lnSpc>
                <a:spcPct val="200000"/>
              </a:lnSpc>
              <a:buFont typeface="+mj-lt"/>
              <a:buAutoNum type="alphaLcParenR"/>
            </a:pPr>
            <a:r>
              <a:rPr lang="pt-BR" sz="1800" dirty="0"/>
              <a:t>PCA patente</a:t>
            </a:r>
          </a:p>
          <a:p>
            <a:pPr>
              <a:lnSpc>
                <a:spcPct val="200000"/>
              </a:lnSpc>
              <a:buFont typeface="+mj-lt"/>
              <a:buAutoNum type="alphaLcParenR"/>
            </a:pPr>
            <a:r>
              <a:rPr lang="pt-BR" sz="1800" dirty="0"/>
              <a:t>Insuficiência Tricúspide pelo menos moderada</a:t>
            </a:r>
          </a:p>
          <a:p>
            <a:pPr>
              <a:buFont typeface="+mj-lt"/>
              <a:buAutoNum type="alphaLcParenR"/>
            </a:pPr>
            <a:endParaRPr lang="pt-BR" sz="18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BADD6A7-5A11-B043-B3D2-351754AB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463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 txBox="1">
            <a:spLocks/>
          </p:cNvSpPr>
          <p:nvPr/>
        </p:nvSpPr>
        <p:spPr>
          <a:xfrm>
            <a:off x="1524000" y="2924945"/>
            <a:ext cx="9217024" cy="37278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628800"/>
            <a:ext cx="3390900" cy="350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1916833"/>
            <a:ext cx="38884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pacientes</a:t>
            </a:r>
            <a:r>
              <a:rPr lang="en-US" dirty="0"/>
              <a:t> com </a:t>
            </a:r>
            <a:r>
              <a:rPr lang="en-US" dirty="0" err="1"/>
              <a:t>drenagem</a:t>
            </a:r>
            <a:r>
              <a:rPr lang="en-US" dirty="0"/>
              <a:t> </a:t>
            </a:r>
            <a:r>
              <a:rPr lang="en-US" dirty="0" err="1"/>
              <a:t>anômala</a:t>
            </a:r>
            <a:r>
              <a:rPr lang="en-US" dirty="0"/>
              <a:t> total tem </a:t>
            </a:r>
            <a:r>
              <a:rPr lang="en-US" dirty="0" err="1"/>
              <a:t>sintomas</a:t>
            </a:r>
            <a:r>
              <a:rPr lang="en-US" dirty="0"/>
              <a:t> no 1</a:t>
            </a:r>
            <a:r>
              <a:rPr lang="en-US" baseline="30000" dirty="0"/>
              <a:t>o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e  80%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evoluir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óbito</a:t>
            </a:r>
            <a:r>
              <a:rPr lang="en-US" dirty="0"/>
              <a:t>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tratados</a:t>
            </a:r>
            <a:r>
              <a:rPr lang="en-US" dirty="0"/>
              <a:t>. A </a:t>
            </a:r>
            <a:r>
              <a:rPr lang="en-US" dirty="0" err="1"/>
              <a:t>obstrução</a:t>
            </a:r>
            <a:r>
              <a:rPr lang="en-US" dirty="0"/>
              <a:t> da via </a:t>
            </a:r>
            <a:r>
              <a:rPr lang="en-US" dirty="0" err="1"/>
              <a:t>venosa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do </a:t>
            </a:r>
            <a:r>
              <a:rPr lang="en-US" dirty="0" err="1"/>
              <a:t>septo</a:t>
            </a:r>
            <a:r>
              <a:rPr lang="en-US" dirty="0"/>
              <a:t> atrial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responsáveis</a:t>
            </a:r>
            <a:r>
              <a:rPr lang="en-US" dirty="0"/>
              <a:t>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gravidade</a:t>
            </a:r>
            <a:r>
              <a:rPr lang="en-US" dirty="0"/>
              <a:t> dos </a:t>
            </a:r>
            <a:r>
              <a:rPr lang="en-US" dirty="0" err="1"/>
              <a:t>sintomas</a:t>
            </a:r>
            <a:r>
              <a:rPr lang="en-US" dirty="0"/>
              <a:t>.</a:t>
            </a:r>
          </a:p>
          <a:p>
            <a:r>
              <a:rPr lang="en-US" dirty="0"/>
              <a:t>Uma </a:t>
            </a:r>
            <a:r>
              <a:rPr lang="en-US" dirty="0" err="1"/>
              <a:t>septostomia</a:t>
            </a:r>
            <a:r>
              <a:rPr lang="en-US" dirty="0"/>
              <a:t> de </a:t>
            </a:r>
            <a:r>
              <a:rPr lang="en-US" dirty="0" err="1"/>
              <a:t>urgência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balão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ocasionalmente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aumentar</a:t>
            </a:r>
            <a:r>
              <a:rPr lang="en-US" dirty="0"/>
              <a:t> o shunt antes da </a:t>
            </a:r>
            <a:r>
              <a:rPr lang="en-US" dirty="0" err="1"/>
              <a:t>cirurgia</a:t>
            </a:r>
            <a:r>
              <a:rPr lang="en-US" dirty="0"/>
              <a:t> </a:t>
            </a:r>
            <a:r>
              <a:rPr lang="en-US" dirty="0" err="1"/>
              <a:t>corretiva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Braunwald</a:t>
            </a:r>
            <a:r>
              <a:rPr lang="en-US" dirty="0"/>
              <a:t> 9ed 1443/1444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B568CB-49B0-3948-913C-D8F03037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Orovalvar</a:t>
            </a:r>
            <a:r>
              <a:rPr lang="en-US" dirty="0"/>
              <a:t> e </a:t>
            </a:r>
            <a:r>
              <a:rPr lang="en-US" dirty="0" err="1"/>
              <a:t>Congênitas</a:t>
            </a:r>
            <a:r>
              <a:rPr lang="en-US" dirty="0"/>
              <a:t> 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64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35502" y="1690688"/>
            <a:ext cx="10120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relação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aspectos</a:t>
            </a:r>
            <a:r>
              <a:rPr lang="en-US" sz="2000" dirty="0"/>
              <a:t> </a:t>
            </a:r>
            <a:r>
              <a:rPr lang="en-US" sz="2000" dirty="0" err="1"/>
              <a:t>epidemiológicos</a:t>
            </a:r>
            <a:r>
              <a:rPr lang="en-US" sz="2000" dirty="0"/>
              <a:t> da </a:t>
            </a:r>
            <a:r>
              <a:rPr lang="en-US" sz="2000" dirty="0" err="1"/>
              <a:t>fibrilação</a:t>
            </a:r>
            <a:r>
              <a:rPr lang="en-US" sz="2000" dirty="0"/>
              <a:t> atrial, </a:t>
            </a:r>
            <a:r>
              <a:rPr lang="en-US" sz="2000" dirty="0" err="1"/>
              <a:t>pode</a:t>
            </a:r>
            <a:r>
              <a:rPr lang="en-US" sz="2000" dirty="0"/>
              <a:t>-se </a:t>
            </a:r>
            <a:r>
              <a:rPr lang="en-US" sz="2000" dirty="0" err="1"/>
              <a:t>afirmar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342900" indent="-342900">
              <a:buAutoNum type="alphaUcParenR"/>
            </a:pP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há</a:t>
            </a:r>
            <a:r>
              <a:rPr lang="en-US" sz="2000" dirty="0"/>
              <a:t> </a:t>
            </a:r>
            <a:r>
              <a:rPr lang="en-US" sz="2000" dirty="0" err="1"/>
              <a:t>aumento</a:t>
            </a:r>
            <a:r>
              <a:rPr lang="en-US" sz="2000" dirty="0"/>
              <a:t> de </a:t>
            </a:r>
            <a:r>
              <a:rPr lang="en-US" sz="2000" dirty="0" err="1"/>
              <a:t>prevalência</a:t>
            </a:r>
            <a:r>
              <a:rPr lang="en-US" sz="2000" dirty="0"/>
              <a:t> </a:t>
            </a:r>
            <a:r>
              <a:rPr lang="en-US" sz="2000" dirty="0" err="1"/>
              <a:t>relacionada</a:t>
            </a:r>
            <a:r>
              <a:rPr lang="en-US" sz="2000" dirty="0"/>
              <a:t> a </a:t>
            </a:r>
            <a:r>
              <a:rPr lang="en-US" sz="2000" dirty="0" err="1"/>
              <a:t>doenças</a:t>
            </a:r>
            <a:r>
              <a:rPr lang="en-US" sz="2000" dirty="0"/>
              <a:t> </a:t>
            </a:r>
            <a:r>
              <a:rPr lang="en-US" sz="2000" dirty="0" err="1"/>
              <a:t>estruturais</a:t>
            </a:r>
            <a:r>
              <a:rPr lang="en-US" sz="2000" dirty="0"/>
              <a:t> </a:t>
            </a:r>
            <a:r>
              <a:rPr lang="en-US" sz="2000" dirty="0" err="1"/>
              <a:t>cardíacas</a:t>
            </a:r>
            <a:r>
              <a:rPr lang="en-US" sz="2000" dirty="0"/>
              <a:t>.</a:t>
            </a:r>
          </a:p>
          <a:p>
            <a:pPr marL="342900" indent="-342900">
              <a:buAutoNum type="alphaUcParenR"/>
            </a:pPr>
            <a:endParaRPr lang="en-US" sz="2000" dirty="0"/>
          </a:p>
          <a:p>
            <a:r>
              <a:rPr lang="en-US" sz="2000" dirty="0"/>
              <a:t>B) A </a:t>
            </a:r>
            <a:r>
              <a:rPr lang="en-US" sz="2000" dirty="0" err="1"/>
              <a:t>fibrilação</a:t>
            </a:r>
            <a:r>
              <a:rPr lang="en-US" sz="2000" dirty="0"/>
              <a:t> atrial é </a:t>
            </a:r>
            <a:r>
              <a:rPr lang="en-US" sz="2000" dirty="0" err="1"/>
              <a:t>responsável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10% das </a:t>
            </a:r>
            <a:r>
              <a:rPr lang="en-US" sz="2000" dirty="0" err="1"/>
              <a:t>internaçòes</a:t>
            </a:r>
            <a:r>
              <a:rPr lang="en-US" sz="2000" dirty="0"/>
              <a:t> </a:t>
            </a:r>
            <a:r>
              <a:rPr lang="en-US" sz="2000" dirty="0" err="1"/>
              <a:t>hospitalares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arritmias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C) A </a:t>
            </a:r>
            <a:r>
              <a:rPr lang="en-US" sz="2000" dirty="0" err="1"/>
              <a:t>prevalência</a:t>
            </a:r>
            <a:r>
              <a:rPr lang="en-US" sz="2000" dirty="0"/>
              <a:t> é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homens</a:t>
            </a:r>
            <a:r>
              <a:rPr lang="en-US" sz="2000" dirty="0"/>
              <a:t>, </a:t>
            </a:r>
            <a:r>
              <a:rPr lang="en-US" sz="2000" dirty="0" err="1"/>
              <a:t>mesmo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faixa</a:t>
            </a:r>
            <a:r>
              <a:rPr lang="en-US" sz="2000" dirty="0"/>
              <a:t> </a:t>
            </a:r>
            <a:r>
              <a:rPr lang="en-US" sz="2000" dirty="0" err="1"/>
              <a:t>etária</a:t>
            </a:r>
            <a:r>
              <a:rPr lang="en-US" sz="2000" dirty="0"/>
              <a:t> &gt; 75 </a:t>
            </a:r>
            <a:r>
              <a:rPr lang="en-US" sz="2000" dirty="0" err="1"/>
              <a:t>anos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D) A </a:t>
            </a:r>
            <a:r>
              <a:rPr lang="en-US" sz="2000" dirty="0" err="1">
                <a:solidFill>
                  <a:srgbClr val="FF0000"/>
                </a:solidFill>
              </a:rPr>
              <a:t>incidência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anual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aumenta</a:t>
            </a:r>
            <a:r>
              <a:rPr lang="en-US" sz="2000" dirty="0">
                <a:solidFill>
                  <a:srgbClr val="FF0000"/>
                </a:solidFill>
              </a:rPr>
              <a:t> com a </a:t>
            </a:r>
            <a:r>
              <a:rPr lang="en-US" sz="2000" dirty="0" err="1">
                <a:solidFill>
                  <a:srgbClr val="FF0000"/>
                </a:solidFill>
              </a:rPr>
              <a:t>idade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chegando</a:t>
            </a:r>
            <a:r>
              <a:rPr lang="en-US" sz="2000" dirty="0">
                <a:solidFill>
                  <a:srgbClr val="FF0000"/>
                </a:solidFill>
              </a:rPr>
              <a:t> a 1,5-2% </a:t>
            </a:r>
            <a:r>
              <a:rPr lang="en-US" sz="2000" dirty="0" err="1">
                <a:solidFill>
                  <a:srgbClr val="FF0000"/>
                </a:solidFill>
              </a:rPr>
              <a:t>acima</a:t>
            </a:r>
            <a:r>
              <a:rPr lang="en-US" sz="2000" dirty="0">
                <a:solidFill>
                  <a:srgbClr val="FF0000"/>
                </a:solidFill>
              </a:rPr>
              <a:t> de 80 </a:t>
            </a:r>
            <a:r>
              <a:rPr lang="en-US" sz="2000" dirty="0" err="1">
                <a:solidFill>
                  <a:srgbClr val="FF0000"/>
                </a:solidFill>
              </a:rPr>
              <a:t>anos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F59EA5-8CCC-5441-BA24-92C135B1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Arritmia</a:t>
            </a:r>
            <a:r>
              <a:rPr lang="en-US" dirty="0"/>
              <a:t> 200 </a:t>
            </a:r>
            <a:r>
              <a:rPr lang="en-US" dirty="0" err="1"/>
              <a:t>pontos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11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ACAFB-932B-3D4D-ADEB-9431B4A56C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2400"/>
            <a:ext cx="12192000" cy="6705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4400" b="1" dirty="0"/>
              <a:t>REGRAS :</a:t>
            </a:r>
            <a:endParaRPr lang="pt-BR" sz="4400" dirty="0"/>
          </a:p>
          <a:p>
            <a:pPr marL="0" indent="0">
              <a:buNone/>
            </a:pPr>
            <a:r>
              <a:rPr lang="pt-BR" sz="4400" dirty="0"/>
              <a:t>1. Questões do teste são distribuídas em grupos: IC e cardiomiopatia, doenças </a:t>
            </a:r>
            <a:r>
              <a:rPr lang="pt-BR" sz="4400" dirty="0" err="1"/>
              <a:t>orovalvares</a:t>
            </a:r>
            <a:r>
              <a:rPr lang="pt-BR" sz="4400" dirty="0"/>
              <a:t> e cardiopatia congênita; doença arterial coronariana; arritmias; e miscelânea (em cardiologia), com valores de pontos de: 200,300,400,500, de acordo com o grau de dificuldade.</a:t>
            </a:r>
          </a:p>
          <a:p>
            <a:pPr marL="0" indent="0">
              <a:buNone/>
            </a:pPr>
            <a:r>
              <a:rPr lang="pt-BR" sz="4400" dirty="0"/>
              <a:t>2. Cada grupo de residentes deve escolher uma questão, a cada vez, em sequência. O 1º é por sorteio.</a:t>
            </a:r>
          </a:p>
          <a:p>
            <a:pPr marL="0" indent="0">
              <a:buNone/>
            </a:pPr>
            <a:r>
              <a:rPr lang="pt-BR" sz="4400" dirty="0"/>
              <a:t>3. A questão é lida pelo coordenador. O grupo tem 1 min para resposta. </a:t>
            </a:r>
          </a:p>
          <a:p>
            <a:pPr marL="0" indent="0">
              <a:buNone/>
            </a:pPr>
            <a:r>
              <a:rPr lang="pt-BR" sz="4400" dirty="0"/>
              <a:t>4. Em caso de acerto, </a:t>
            </a:r>
            <a:r>
              <a:rPr lang="pt-BR" sz="4400" b="1" dirty="0"/>
              <a:t>GANHAM</a:t>
            </a:r>
            <a:r>
              <a:rPr lang="pt-BR" sz="4400" dirty="0"/>
              <a:t> os pontos; em caso de erro, </a:t>
            </a:r>
            <a:r>
              <a:rPr lang="pt-BR" sz="4400" b="1" dirty="0"/>
              <a:t>PERDEM</a:t>
            </a:r>
            <a:r>
              <a:rPr lang="pt-BR" sz="4400" dirty="0"/>
              <a:t> os pontos da questão.</a:t>
            </a:r>
          </a:p>
          <a:p>
            <a:pPr marL="0" indent="0">
              <a:buNone/>
            </a:pPr>
            <a:r>
              <a:rPr lang="pt-BR" sz="4400" dirty="0"/>
              <a:t>5. O tempo é cronometrado em um relógio na tela.</a:t>
            </a:r>
          </a:p>
          <a:p>
            <a:pPr marL="0" indent="0">
              <a:buNone/>
            </a:pPr>
            <a:r>
              <a:rPr lang="pt-BR" sz="4400" dirty="0"/>
              <a:t>6. A coordenação comenta a resposta correta e passa ao próximo grupo.</a:t>
            </a:r>
          </a:p>
          <a:p>
            <a:pPr marL="0" indent="0">
              <a:buNone/>
            </a:pPr>
            <a:r>
              <a:rPr lang="pt-BR" sz="4400" dirty="0"/>
              <a:t>7. As referências das questões são as Diretrizes da SBC e a 11ªEd </a:t>
            </a:r>
            <a:r>
              <a:rPr lang="pt-BR" sz="4400" dirty="0" err="1"/>
              <a:t>Braunwald</a:t>
            </a:r>
            <a:r>
              <a:rPr lang="pt-BR" sz="4400" dirty="0"/>
              <a:t>.</a:t>
            </a:r>
          </a:p>
          <a:p>
            <a:pPr marL="0" indent="0">
              <a:buNone/>
            </a:pPr>
            <a:r>
              <a:rPr lang="pt-BR" sz="4400" dirty="0"/>
              <a:t>8. A duração prevista da atividade é de40minutos. Após esse tempo, aguarda-se que todos façam a resposta para que haja um mesmo número de questões.</a:t>
            </a:r>
          </a:p>
          <a:p>
            <a:pPr marL="0" indent="0">
              <a:buNone/>
            </a:pPr>
            <a:r>
              <a:rPr lang="pt-BR" sz="4400" dirty="0"/>
              <a:t>9. As equipe vencedoras vão para a final.</a:t>
            </a:r>
          </a:p>
          <a:p>
            <a:pPr marL="0" indent="0">
              <a:buNone/>
            </a:pPr>
            <a:r>
              <a:rPr lang="pt-BR" sz="4400" dirty="0"/>
              <a:t>10. Os vencedores receberão prêmios:</a:t>
            </a:r>
          </a:p>
          <a:p>
            <a:pPr marL="0" indent="0">
              <a:buNone/>
            </a:pPr>
            <a:r>
              <a:rPr lang="pt-BR" sz="4400" dirty="0"/>
              <a:t>11. A coordenação solicita aos participantes e plateia que </a:t>
            </a:r>
            <a:r>
              <a:rPr lang="pt-BR" sz="4400" b="1" dirty="0"/>
              <a:t>POR FAVOR</a:t>
            </a:r>
            <a:r>
              <a:rPr lang="pt-BR" sz="4400" dirty="0"/>
              <a:t> não se comuniquem durante as respostas.</a:t>
            </a:r>
          </a:p>
          <a:p>
            <a:pPr marL="0" indent="0">
              <a:buNone/>
            </a:pPr>
            <a:r>
              <a:rPr lang="pt-BR" sz="4400" dirty="0"/>
              <a:t>12</a:t>
            </a:r>
            <a:r>
              <a:rPr lang="pt-BR" sz="4400" b="1" dirty="0"/>
              <a:t>. Atenção! Existem questões surpresa sobre assuntos gerais espalhadas pelo jogo!</a:t>
            </a:r>
          </a:p>
          <a:p>
            <a:pPr marL="0" indent="0">
              <a:buNone/>
            </a:pPr>
            <a:r>
              <a:rPr lang="pt-BR" sz="4400" b="1" dirty="0"/>
              <a:t> BOA SORTE!!!!!!!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322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17F37-5E6D-4F4E-91F1-3515573E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Arritmia</a:t>
            </a:r>
            <a:r>
              <a:rPr lang="en-US" dirty="0"/>
              <a:t> 200 </a:t>
            </a:r>
            <a:r>
              <a:rPr lang="en-US" dirty="0" err="1"/>
              <a:t>pontos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3B4E2-5739-C94F-B08F-C28863E74880}"/>
              </a:ext>
            </a:extLst>
          </p:cNvPr>
          <p:cNvSpPr txBox="1"/>
          <p:nvPr/>
        </p:nvSpPr>
        <p:spPr>
          <a:xfrm>
            <a:off x="400833" y="1690688"/>
            <a:ext cx="11298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 </a:t>
            </a:r>
            <a:r>
              <a:rPr lang="en-US" dirty="0" err="1"/>
              <a:t>aumenta</a:t>
            </a:r>
            <a:r>
              <a:rPr lang="en-US" dirty="0"/>
              <a:t> com a </a:t>
            </a:r>
            <a:r>
              <a:rPr lang="en-US" dirty="0" err="1"/>
              <a:t>idade</a:t>
            </a:r>
            <a:r>
              <a:rPr lang="en-US" dirty="0"/>
              <a:t> e </a:t>
            </a:r>
            <a:r>
              <a:rPr lang="en-US" dirty="0" err="1"/>
              <a:t>frequentemente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associada</a:t>
            </a:r>
            <a:r>
              <a:rPr lang="en-US" dirty="0"/>
              <a:t> com </a:t>
            </a:r>
            <a:r>
              <a:rPr lang="en-US" dirty="0" err="1"/>
              <a:t>doenças</a:t>
            </a:r>
            <a:r>
              <a:rPr lang="en-US" dirty="0"/>
              <a:t> </a:t>
            </a:r>
            <a:r>
              <a:rPr lang="en-US" dirty="0" err="1"/>
              <a:t>cardíacas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incidência</a:t>
            </a:r>
            <a:r>
              <a:rPr lang="en-US" dirty="0"/>
              <a:t> de  da FA &gt; 80 </a:t>
            </a:r>
            <a:r>
              <a:rPr lang="en-US" dirty="0" err="1"/>
              <a:t>anos</a:t>
            </a:r>
            <a:r>
              <a:rPr lang="en-US" dirty="0"/>
              <a:t> </a:t>
            </a:r>
            <a:r>
              <a:rPr lang="en-US" dirty="0" err="1"/>
              <a:t>gira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torno</a:t>
            </a:r>
            <a:r>
              <a:rPr lang="en-US" dirty="0"/>
              <a:t> de 2%.</a:t>
            </a:r>
          </a:p>
          <a:p>
            <a:r>
              <a:rPr lang="en-US" dirty="0" err="1"/>
              <a:t>Responsável</a:t>
            </a:r>
            <a:r>
              <a:rPr lang="en-US" dirty="0"/>
              <a:t> por 33% </a:t>
            </a:r>
            <a:r>
              <a:rPr lang="en-US" dirty="0" err="1"/>
              <a:t>internações</a:t>
            </a:r>
            <a:r>
              <a:rPr lang="en-US" dirty="0"/>
              <a:t> por </a:t>
            </a:r>
            <a:r>
              <a:rPr lang="en-US" dirty="0" err="1"/>
              <a:t>arritmia</a:t>
            </a:r>
            <a:r>
              <a:rPr lang="en-US" dirty="0"/>
              <a:t>,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prevalência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torno</a:t>
            </a:r>
            <a:r>
              <a:rPr lang="en-US" dirty="0"/>
              <a:t> de 1%</a:t>
            </a:r>
          </a:p>
          <a:p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. A </a:t>
            </a:r>
            <a:r>
              <a:rPr lang="en-US" dirty="0" err="1"/>
              <a:t>prevalência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homens</a:t>
            </a:r>
            <a:r>
              <a:rPr lang="en-US" dirty="0"/>
              <a:t>, mas </a:t>
            </a:r>
            <a:r>
              <a:rPr lang="en-US" dirty="0" err="1"/>
              <a:t>acima</a:t>
            </a:r>
            <a:r>
              <a:rPr lang="en-US" dirty="0"/>
              <a:t> dos 75 </a:t>
            </a:r>
            <a:r>
              <a:rPr lang="en-US" dirty="0" err="1"/>
              <a:t>anos</a:t>
            </a:r>
            <a:r>
              <a:rPr lang="en-US" dirty="0"/>
              <a:t> 60%</a:t>
            </a:r>
          </a:p>
          <a:p>
            <a:r>
              <a:rPr lang="en-US" dirty="0"/>
              <a:t> dos </a:t>
            </a:r>
            <a:r>
              <a:rPr lang="en-US" dirty="0" err="1"/>
              <a:t>pacientes</a:t>
            </a:r>
            <a:r>
              <a:rPr lang="en-US" dirty="0"/>
              <a:t> com FA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mulheres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Diretrizes</a:t>
            </a:r>
            <a:r>
              <a:rPr lang="en-US" dirty="0"/>
              <a:t> da SBC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749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82916-E300-5F44-BB7B-79DFE01B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Pergunta Surpresa! 300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CA8D1B-2AA7-1A4A-A4BA-FE708D1E8F80}"/>
              </a:ext>
            </a:extLst>
          </p:cNvPr>
          <p:cNvSpPr txBox="1"/>
          <p:nvPr/>
        </p:nvSpPr>
        <p:spPr>
          <a:xfrm>
            <a:off x="889348" y="2066795"/>
            <a:ext cx="10634597" cy="2989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Qual o peso do primeiro aparelho de eletrocardiograma utilizado por </a:t>
            </a:r>
            <a:r>
              <a:rPr lang="pt-BR" sz="2400" dirty="0" err="1"/>
              <a:t>Eithoven</a:t>
            </a:r>
            <a:r>
              <a:rPr lang="pt-BR" sz="2400" dirty="0"/>
              <a:t> em 1902?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sz="2400" dirty="0"/>
              <a:t>150kg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sz="2400" dirty="0"/>
              <a:t>270kg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sz="2400" dirty="0"/>
              <a:t>500kg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sz="2400" dirty="0"/>
              <a:t>80kg</a:t>
            </a:r>
          </a:p>
        </p:txBody>
      </p:sp>
    </p:spTree>
    <p:extLst>
      <p:ext uri="{BB962C8B-B14F-4D97-AF65-F5344CB8AC3E}">
        <p14:creationId xmlns:p14="http://schemas.microsoft.com/office/powerpoint/2010/main" val="414656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preta e branca de homem sentado em uma cadeira&#10;&#10;Descrição gerada automaticamente">
            <a:extLst>
              <a:ext uri="{FF2B5EF4-FFF2-40B4-BE49-F238E27FC236}">
                <a16:creationId xmlns:a16="http://schemas.microsoft.com/office/drawing/2014/main" id="{5538359E-D4B3-7B4B-8B3B-3A570A72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D67661-D0DC-D846-AE9B-CCF22DE0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/>
              <a:t>Pergunta</a:t>
            </a:r>
            <a:r>
              <a:rPr lang="en-US" sz="3600" dirty="0"/>
              <a:t> </a:t>
            </a:r>
            <a:r>
              <a:rPr lang="en-US" sz="3600" dirty="0" err="1"/>
              <a:t>Surpresa</a:t>
            </a:r>
            <a:r>
              <a:rPr lang="en-US" sz="3600" dirty="0"/>
              <a:t>! 300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921553-5307-EE4D-819E-ADE5DB515462}"/>
              </a:ext>
            </a:extLst>
          </p:cNvPr>
          <p:cNvSpPr txBox="1"/>
          <p:nvPr/>
        </p:nvSpPr>
        <p:spPr>
          <a:xfrm>
            <a:off x="525516" y="3417573"/>
            <a:ext cx="5120541" cy="3084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O </a:t>
            </a:r>
            <a:r>
              <a:rPr lang="en-US" sz="1600" b="1" dirty="0" err="1"/>
              <a:t>aparato</a:t>
            </a:r>
            <a:r>
              <a:rPr lang="en-US" sz="1600" b="1" dirty="0"/>
              <a:t> de Einthoven </a:t>
            </a:r>
            <a:r>
              <a:rPr lang="en-US" sz="1600" b="1" dirty="0" err="1"/>
              <a:t>pesava</a:t>
            </a:r>
            <a:r>
              <a:rPr lang="en-US" sz="1600" b="1" dirty="0"/>
              <a:t> </a:t>
            </a:r>
            <a:r>
              <a:rPr lang="en-US" sz="1600" b="1" dirty="0" err="1"/>
              <a:t>cerca</a:t>
            </a:r>
            <a:r>
              <a:rPr lang="en-US" sz="1600" b="1" dirty="0"/>
              <a:t> de 270 kg e </a:t>
            </a:r>
            <a:r>
              <a:rPr lang="en-US" sz="1600" b="1" dirty="0" err="1"/>
              <a:t>estava</a:t>
            </a:r>
            <a:r>
              <a:rPr lang="en-US" sz="1600" b="1" dirty="0"/>
              <a:t> </a:t>
            </a:r>
            <a:r>
              <a:rPr lang="en-US" sz="1600" b="1" dirty="0" err="1"/>
              <a:t>localizado</a:t>
            </a:r>
            <a:r>
              <a:rPr lang="en-US" sz="1600" b="1" dirty="0"/>
              <a:t> no </a:t>
            </a:r>
            <a:r>
              <a:rPr lang="en-US" sz="1600" b="1" dirty="0" err="1"/>
              <a:t>laboratório</a:t>
            </a:r>
            <a:r>
              <a:rPr lang="en-US" sz="1600" b="1" dirty="0"/>
              <a:t> da </a:t>
            </a:r>
            <a:r>
              <a:rPr lang="en-US" sz="1600" b="1" dirty="0" err="1"/>
              <a:t>universidade</a:t>
            </a:r>
            <a:r>
              <a:rPr lang="en-US" sz="1600" b="1" dirty="0"/>
              <a:t> de Leyden, </a:t>
            </a:r>
            <a:r>
              <a:rPr lang="en-US" sz="1600" b="1" dirty="0" err="1"/>
              <a:t>quase</a:t>
            </a:r>
            <a:r>
              <a:rPr lang="en-US" sz="1600" b="1" dirty="0"/>
              <a:t> a </a:t>
            </a:r>
            <a:r>
              <a:rPr lang="en-US" sz="1600" b="1" dirty="0" err="1"/>
              <a:t>uma</a:t>
            </a:r>
            <a:r>
              <a:rPr lang="en-US" sz="1600" b="1" dirty="0"/>
              <a:t> </a:t>
            </a:r>
            <a:r>
              <a:rPr lang="en-US" sz="1600" b="1" dirty="0" err="1"/>
              <a:t>milha</a:t>
            </a:r>
            <a:r>
              <a:rPr lang="en-US" sz="1600" b="1" dirty="0"/>
              <a:t> do hospital universitário.</a:t>
            </a:r>
            <a:r>
              <a:rPr lang="en-US" sz="1600" b="1" baseline="30000" dirty="0"/>
              <a:t>1,3</a:t>
            </a:r>
            <a:r>
              <a:rPr lang="en-US" sz="1600" b="1" dirty="0"/>
              <a:t> </a:t>
            </a:r>
            <a:r>
              <a:rPr lang="en-US" sz="1600" b="1" dirty="0" err="1"/>
              <a:t>Ele</a:t>
            </a:r>
            <a:r>
              <a:rPr lang="en-US" sz="1600" b="1" dirty="0"/>
              <a:t> era </a:t>
            </a:r>
            <a:r>
              <a:rPr lang="en-US" sz="1600" b="1" dirty="0" err="1"/>
              <a:t>difícil</a:t>
            </a:r>
            <a:r>
              <a:rPr lang="en-US" sz="1600" b="1" dirty="0"/>
              <a:t> de ser </a:t>
            </a:r>
            <a:r>
              <a:rPr lang="en-US" sz="1600" b="1" dirty="0" err="1"/>
              <a:t>operado</a:t>
            </a:r>
            <a:r>
              <a:rPr lang="en-US" sz="1600" b="1" dirty="0"/>
              <a:t>, </a:t>
            </a:r>
            <a:r>
              <a:rPr lang="en-US" sz="1600" b="1" dirty="0" err="1"/>
              <a:t>necessitando</a:t>
            </a:r>
            <a:r>
              <a:rPr lang="en-US" sz="1600" b="1" dirty="0"/>
              <a:t> de </a:t>
            </a:r>
            <a:r>
              <a:rPr lang="en-US" sz="1600" b="1" dirty="0" err="1"/>
              <a:t>cinco</a:t>
            </a:r>
            <a:r>
              <a:rPr lang="en-US" sz="1600" b="1" dirty="0"/>
              <a:t> pessoas.</a:t>
            </a:r>
            <a:r>
              <a:rPr lang="en-US" sz="1600" b="1" baseline="30000" dirty="0"/>
              <a:t>3</a:t>
            </a:r>
            <a:r>
              <a:rPr lang="en-US" sz="1600" b="1" dirty="0"/>
              <a:t> Para registrar </a:t>
            </a:r>
            <a:r>
              <a:rPr lang="en-US" sz="1600" b="1" dirty="0" err="1"/>
              <a:t>os</a:t>
            </a:r>
            <a:r>
              <a:rPr lang="en-US" sz="1600" b="1" dirty="0"/>
              <a:t> </a:t>
            </a:r>
            <a:r>
              <a:rPr lang="en-US" sz="1600" b="1" dirty="0" err="1"/>
              <a:t>eletrocardiogramas</a:t>
            </a:r>
            <a:r>
              <a:rPr lang="en-US" sz="1600" b="1" dirty="0"/>
              <a:t> dos </a:t>
            </a:r>
            <a:r>
              <a:rPr lang="en-US" sz="1600" b="1" dirty="0" err="1"/>
              <a:t>pacientes</a:t>
            </a:r>
            <a:r>
              <a:rPr lang="en-US" sz="1600" b="1" dirty="0"/>
              <a:t> </a:t>
            </a:r>
            <a:r>
              <a:rPr lang="en-US" sz="1600" b="1" dirty="0" err="1"/>
              <a:t>internados</a:t>
            </a:r>
            <a:r>
              <a:rPr lang="en-US" sz="1600" b="1" dirty="0"/>
              <a:t>, Einthoven </a:t>
            </a:r>
            <a:r>
              <a:rPr lang="en-US" sz="1600" b="1" dirty="0" err="1"/>
              <a:t>recorreu</a:t>
            </a:r>
            <a:r>
              <a:rPr lang="en-US" sz="1600" b="1" dirty="0"/>
              <a:t> </a:t>
            </a:r>
            <a:r>
              <a:rPr lang="en-US" sz="1600" b="1" dirty="0" err="1"/>
              <a:t>à</a:t>
            </a:r>
            <a:r>
              <a:rPr lang="en-US" sz="1600" b="1" dirty="0"/>
              <a:t> </a:t>
            </a:r>
            <a:r>
              <a:rPr lang="en-US" sz="1600" b="1" dirty="0" err="1"/>
              <a:t>sugestão</a:t>
            </a:r>
            <a:r>
              <a:rPr lang="en-US" sz="1600" b="1" dirty="0"/>
              <a:t> de </a:t>
            </a:r>
            <a:r>
              <a:rPr lang="en-US" sz="1600" b="1" dirty="0" err="1"/>
              <a:t>seu</a:t>
            </a:r>
            <a:r>
              <a:rPr lang="en-US" sz="1600" b="1" dirty="0"/>
              <a:t> </a:t>
            </a:r>
            <a:r>
              <a:rPr lang="en-US" sz="1600" b="1" dirty="0" err="1"/>
              <a:t>colega</a:t>
            </a:r>
            <a:r>
              <a:rPr lang="en-US" sz="1600" b="1" dirty="0"/>
              <a:t> Johannes </a:t>
            </a:r>
            <a:r>
              <a:rPr lang="en-US" sz="1600" b="1" dirty="0" err="1"/>
              <a:t>Bosscha</a:t>
            </a:r>
            <a:r>
              <a:rPr lang="en-US" sz="1600" b="1" dirty="0"/>
              <a:t>, </a:t>
            </a:r>
            <a:r>
              <a:rPr lang="en-US" sz="1600" b="1" dirty="0" err="1"/>
              <a:t>isto</a:t>
            </a:r>
            <a:r>
              <a:rPr lang="en-US" sz="1600" b="1" dirty="0"/>
              <a:t> </a:t>
            </a:r>
            <a:r>
              <a:rPr lang="en-US" sz="1600" b="1" dirty="0" err="1"/>
              <a:t>é</a:t>
            </a:r>
            <a:r>
              <a:rPr lang="en-US" sz="1600" b="1" dirty="0"/>
              <a:t>, </a:t>
            </a:r>
            <a:r>
              <a:rPr lang="en-US" sz="1600" b="1" dirty="0" err="1"/>
              <a:t>conectou</a:t>
            </a:r>
            <a:r>
              <a:rPr lang="en-US" sz="1600" b="1" dirty="0"/>
              <a:t> </a:t>
            </a:r>
            <a:r>
              <a:rPr lang="en-US" sz="1600" b="1" dirty="0" err="1"/>
              <a:t>seu</a:t>
            </a:r>
            <a:r>
              <a:rPr lang="en-US" sz="1600" b="1" dirty="0"/>
              <a:t> </a:t>
            </a:r>
            <a:r>
              <a:rPr lang="en-US" sz="1600" b="1" dirty="0" err="1"/>
              <a:t>instrumento</a:t>
            </a:r>
            <a:r>
              <a:rPr lang="en-US" sz="1600" b="1" dirty="0"/>
              <a:t> </a:t>
            </a:r>
            <a:r>
              <a:rPr lang="en-US" sz="1600" b="1" dirty="0" err="1"/>
              <a:t>na</a:t>
            </a:r>
            <a:r>
              <a:rPr lang="en-US" sz="1600" b="1" dirty="0"/>
              <a:t> </a:t>
            </a:r>
            <a:r>
              <a:rPr lang="en-US" sz="1600" b="1" dirty="0" err="1"/>
              <a:t>linha</a:t>
            </a:r>
            <a:r>
              <a:rPr lang="en-US" sz="1600" b="1" dirty="0"/>
              <a:t> </a:t>
            </a:r>
            <a:r>
              <a:rPr lang="en-US" sz="1600" b="1" dirty="0" err="1"/>
              <a:t>telefônica</a:t>
            </a:r>
            <a:r>
              <a:rPr lang="en-US" sz="1600" b="1" dirty="0"/>
              <a:t> de modo a </a:t>
            </a:r>
            <a:r>
              <a:rPr lang="en-US" sz="1600" b="1" dirty="0" err="1"/>
              <a:t>transmitir</a:t>
            </a:r>
            <a:r>
              <a:rPr lang="en-US" sz="1600" b="1" dirty="0"/>
              <a:t> </a:t>
            </a:r>
            <a:r>
              <a:rPr lang="en-US" sz="1600" b="1" dirty="0" err="1"/>
              <a:t>os</a:t>
            </a:r>
            <a:r>
              <a:rPr lang="en-US" sz="1600" b="1" dirty="0"/>
              <a:t> </a:t>
            </a:r>
            <a:r>
              <a:rPr lang="en-US" sz="1600" b="1" dirty="0" err="1"/>
              <a:t>impulsos</a:t>
            </a:r>
            <a:r>
              <a:rPr lang="en-US" sz="1600" b="1" dirty="0"/>
              <a:t> </a:t>
            </a:r>
            <a:r>
              <a:rPr lang="en-US" sz="1600" b="1" dirty="0" err="1"/>
              <a:t>elétricos</a:t>
            </a:r>
            <a:r>
              <a:rPr lang="en-US" sz="1600" b="1" dirty="0"/>
              <a:t> dos </a:t>
            </a:r>
            <a:r>
              <a:rPr lang="en-US" sz="1600" b="1" dirty="0" err="1"/>
              <a:t>pacientes</a:t>
            </a:r>
            <a:r>
              <a:rPr lang="en-US" sz="1600" b="1" dirty="0"/>
              <a:t> do hospital </a:t>
            </a:r>
            <a:r>
              <a:rPr lang="en-US" sz="1600" b="1" dirty="0" err="1"/>
              <a:t>até</a:t>
            </a:r>
            <a:r>
              <a:rPr lang="en-US" sz="1600" b="1" dirty="0"/>
              <a:t> </a:t>
            </a:r>
            <a:r>
              <a:rPr lang="en-US" sz="1600" b="1" dirty="0" err="1"/>
              <a:t>seu</a:t>
            </a:r>
            <a:r>
              <a:rPr lang="en-US" sz="1600" b="1" dirty="0"/>
              <a:t> </a:t>
            </a:r>
            <a:r>
              <a:rPr lang="en-US" sz="1600" b="1" dirty="0" err="1"/>
              <a:t>laboratório</a:t>
            </a:r>
            <a:r>
              <a:rPr lang="en-US" sz="1600" b="1" dirty="0"/>
              <a:t>. No </a:t>
            </a:r>
            <a:r>
              <a:rPr lang="en-US" sz="1600" b="1" dirty="0" err="1"/>
              <a:t>domingo</a:t>
            </a:r>
            <a:r>
              <a:rPr lang="en-US" sz="1600" b="1" dirty="0"/>
              <a:t> de 22 de </a:t>
            </a:r>
            <a:r>
              <a:rPr lang="en-US" sz="1600" b="1" dirty="0" err="1"/>
              <a:t>março</a:t>
            </a:r>
            <a:r>
              <a:rPr lang="en-US" sz="1600" b="1" dirty="0"/>
              <a:t> de 1905, </a:t>
            </a:r>
            <a:r>
              <a:rPr lang="en-US" sz="1600" b="1" dirty="0" err="1"/>
              <a:t>foi</a:t>
            </a:r>
            <a:r>
              <a:rPr lang="en-US" sz="1600" b="1" dirty="0"/>
              <a:t> </a:t>
            </a:r>
            <a:r>
              <a:rPr lang="en-US" sz="1600" b="1" dirty="0" err="1"/>
              <a:t>realizado</a:t>
            </a:r>
            <a:r>
              <a:rPr lang="en-US" sz="1600" b="1" dirty="0"/>
              <a:t> o </a:t>
            </a:r>
            <a:r>
              <a:rPr lang="en-US" sz="1600" b="1" dirty="0" err="1"/>
              <a:t>primeiro</a:t>
            </a:r>
            <a:r>
              <a:rPr lang="en-US" sz="1600" b="1" dirty="0"/>
              <a:t> </a:t>
            </a:r>
            <a:r>
              <a:rPr lang="en-US" sz="1600" b="1" dirty="0" err="1"/>
              <a:t>teleeletrocardiograma</a:t>
            </a:r>
            <a:r>
              <a:rPr lang="en-US" sz="1600" b="1" dirty="0"/>
              <a:t>. Einthoven </a:t>
            </a:r>
            <a:r>
              <a:rPr lang="en-US" sz="1600" b="1" dirty="0" err="1"/>
              <a:t>também</a:t>
            </a:r>
            <a:r>
              <a:rPr lang="en-US" sz="1600" b="1" dirty="0"/>
              <a:t> </a:t>
            </a:r>
            <a:r>
              <a:rPr lang="en-US" sz="1600" b="1" dirty="0" err="1"/>
              <a:t>conectou</a:t>
            </a:r>
            <a:r>
              <a:rPr lang="en-US" sz="1600" b="1" dirty="0"/>
              <a:t> um </a:t>
            </a:r>
            <a:r>
              <a:rPr lang="en-US" sz="1600" b="1" dirty="0" err="1"/>
              <a:t>microfone</a:t>
            </a:r>
            <a:r>
              <a:rPr lang="en-US" sz="1600" b="1" dirty="0"/>
              <a:t> </a:t>
            </a:r>
            <a:r>
              <a:rPr lang="en-US" sz="1600" b="1" dirty="0" err="1"/>
              <a:t>ao</a:t>
            </a:r>
            <a:r>
              <a:rPr lang="en-US" sz="1600" b="1" dirty="0"/>
              <a:t> </a:t>
            </a:r>
            <a:r>
              <a:rPr lang="en-US" sz="1600" b="1" dirty="0" err="1"/>
              <a:t>tórax</a:t>
            </a:r>
            <a:r>
              <a:rPr lang="en-US" sz="1600" b="1" dirty="0"/>
              <a:t> dos </a:t>
            </a:r>
            <a:r>
              <a:rPr lang="en-US" sz="1600" b="1" dirty="0" err="1"/>
              <a:t>pacientes</a:t>
            </a:r>
            <a:r>
              <a:rPr lang="en-US" sz="1600" b="1" dirty="0"/>
              <a:t>, </a:t>
            </a:r>
            <a:r>
              <a:rPr lang="en-US" sz="1600" b="1" dirty="0" err="1"/>
              <a:t>realizando</a:t>
            </a:r>
            <a:r>
              <a:rPr lang="en-US" sz="1600" b="1" dirty="0"/>
              <a:t>, </a:t>
            </a:r>
            <a:r>
              <a:rPr lang="en-US" sz="1600" b="1" dirty="0" err="1"/>
              <a:t>além</a:t>
            </a:r>
            <a:r>
              <a:rPr lang="en-US" sz="1600" b="1" dirty="0"/>
              <a:t> </a:t>
            </a:r>
            <a:r>
              <a:rPr lang="en-US" sz="1600" b="1" dirty="0" err="1"/>
              <a:t>disso</a:t>
            </a:r>
            <a:r>
              <a:rPr lang="en-US" sz="1600" b="1" dirty="0"/>
              <a:t>, o </a:t>
            </a:r>
            <a:r>
              <a:rPr lang="en-US" sz="1600" b="1" dirty="0" err="1"/>
              <a:t>primeiro</a:t>
            </a:r>
            <a:r>
              <a:rPr lang="en-US" sz="1600" b="1" dirty="0"/>
              <a:t> </a:t>
            </a:r>
            <a:r>
              <a:rPr lang="en-US" sz="1600" b="1" dirty="0" err="1"/>
              <a:t>telefonocardiograma</a:t>
            </a:r>
            <a:r>
              <a:rPr lang="en-US" sz="1600" b="1" dirty="0"/>
              <a:t>. Era o </a:t>
            </a:r>
            <a:r>
              <a:rPr lang="en-US" sz="1600" b="1" dirty="0" err="1"/>
              <a:t>nascimento</a:t>
            </a:r>
            <a:r>
              <a:rPr lang="en-US" sz="1600" b="1" dirty="0"/>
              <a:t> da </a:t>
            </a:r>
            <a:r>
              <a:rPr lang="en-US" sz="1600" b="1" dirty="0" err="1"/>
              <a:t>telemedicina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82390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159368" y="1130185"/>
            <a:ext cx="9134944" cy="769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Paciente de 89 anos, hipertenso, DPOC, portador de neoplasia pulmonar admitido na ER com dispneia e soluço. Realizou esse ECG: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2" name="Rectangle 1"/>
          <p:cNvSpPr/>
          <p:nvPr/>
        </p:nvSpPr>
        <p:spPr>
          <a:xfrm>
            <a:off x="4799856" y="188641"/>
            <a:ext cx="30604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/>
              <a:t>Arritmia 400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D17D39A-4184-3B42-8A54-2836DBDE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8" y="2071729"/>
            <a:ext cx="7851752" cy="440755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FEF1A7F-FF1C-C149-BD91-A84629059040}"/>
              </a:ext>
            </a:extLst>
          </p:cNvPr>
          <p:cNvSpPr txBox="1"/>
          <p:nvPr/>
        </p:nvSpPr>
        <p:spPr>
          <a:xfrm>
            <a:off x="8194659" y="2175199"/>
            <a:ext cx="313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diagnóstico eletrocardiográfico é: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CD131-4E62-FA46-B35D-A9152836EEF6}"/>
              </a:ext>
            </a:extLst>
          </p:cNvPr>
          <p:cNvSpPr txBox="1"/>
          <p:nvPr/>
        </p:nvSpPr>
        <p:spPr>
          <a:xfrm>
            <a:off x="8194659" y="3097103"/>
            <a:ext cx="304382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pt-BR" dirty="0" err="1"/>
              <a:t>Bigeminismo</a:t>
            </a:r>
            <a:r>
              <a:rPr lang="pt-BR" dirty="0"/>
              <a:t> ventricular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pt-BR" dirty="0"/>
              <a:t> Alternância elétrica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pt-BR" dirty="0" err="1"/>
              <a:t>Bigeminismo</a:t>
            </a:r>
            <a:r>
              <a:rPr lang="pt-BR" dirty="0"/>
              <a:t> atrial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pt-BR" dirty="0"/>
              <a:t>Ritmo atrial ectópico</a:t>
            </a:r>
          </a:p>
        </p:txBody>
      </p:sp>
    </p:spTree>
    <p:extLst>
      <p:ext uri="{BB962C8B-B14F-4D97-AF65-F5344CB8AC3E}">
        <p14:creationId xmlns:p14="http://schemas.microsoft.com/office/powerpoint/2010/main" val="39414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9347" y="165100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Arritmia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400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317500" y="1787421"/>
            <a:ext cx="3949699" cy="469900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200" dirty="0"/>
              <a:t>As </a:t>
            </a:r>
            <a:r>
              <a:rPr lang="en-US" sz="2200" dirty="0" err="1"/>
              <a:t>anormalidades</a:t>
            </a:r>
            <a:r>
              <a:rPr lang="en-US" sz="2200" dirty="0"/>
              <a:t> do ECG </a:t>
            </a:r>
            <a:r>
              <a:rPr lang="en-US" sz="2200" dirty="0" err="1"/>
              <a:t>incluem</a:t>
            </a:r>
            <a:r>
              <a:rPr lang="en-US" sz="2200" dirty="0"/>
              <a:t> </a:t>
            </a:r>
            <a:r>
              <a:rPr lang="en-US" sz="2200" dirty="0" err="1"/>
              <a:t>voltagem</a:t>
            </a:r>
            <a:r>
              <a:rPr lang="en-US" sz="2200" dirty="0"/>
              <a:t> </a:t>
            </a:r>
            <a:r>
              <a:rPr lang="en-US" sz="2200" dirty="0" err="1"/>
              <a:t>reduzida</a:t>
            </a:r>
            <a:r>
              <a:rPr lang="en-US" sz="2200" dirty="0"/>
              <a:t> e </a:t>
            </a:r>
            <a:r>
              <a:rPr lang="en-US" sz="2200" dirty="0" err="1"/>
              <a:t>alternância</a:t>
            </a:r>
            <a:r>
              <a:rPr lang="en-US" sz="2200" dirty="0"/>
              <a:t> </a:t>
            </a:r>
            <a:r>
              <a:rPr lang="en-US" sz="2200" dirty="0" err="1"/>
              <a:t>elétrica</a:t>
            </a:r>
            <a:r>
              <a:rPr lang="en-US" sz="2200" dirty="0"/>
              <a:t>. A </a:t>
            </a:r>
            <a:r>
              <a:rPr lang="en-US" sz="2200" dirty="0" err="1"/>
              <a:t>voltagem</a:t>
            </a:r>
            <a:r>
              <a:rPr lang="en-US" sz="2200" dirty="0"/>
              <a:t> </a:t>
            </a:r>
            <a:r>
              <a:rPr lang="en-US" sz="2200" dirty="0" err="1"/>
              <a:t>reduzida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é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r>
              <a:rPr lang="en-US" sz="2200" dirty="0"/>
              <a:t> e </a:t>
            </a:r>
            <a:r>
              <a:rPr lang="en-US" sz="2200" dirty="0" err="1"/>
              <a:t>pode</a:t>
            </a:r>
            <a:r>
              <a:rPr lang="en-US" sz="2200" dirty="0"/>
              <a:t> ser </a:t>
            </a:r>
            <a:r>
              <a:rPr lang="en-US" sz="2200" dirty="0" err="1"/>
              <a:t>causada</a:t>
            </a:r>
            <a:r>
              <a:rPr lang="en-US" sz="2200" dirty="0"/>
              <a:t> por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enfisema</a:t>
            </a:r>
            <a:r>
              <a:rPr lang="en-US" sz="2200" dirty="0"/>
              <a:t>, </a:t>
            </a:r>
            <a:r>
              <a:rPr lang="en-US" sz="2200" dirty="0" err="1"/>
              <a:t>doença</a:t>
            </a:r>
            <a:r>
              <a:rPr lang="en-US" sz="2200" dirty="0"/>
              <a:t> </a:t>
            </a:r>
            <a:r>
              <a:rPr lang="en-US" sz="2200" dirty="0" err="1"/>
              <a:t>infiltrativa</a:t>
            </a:r>
            <a:r>
              <a:rPr lang="en-US" sz="2200" dirty="0"/>
              <a:t> do </a:t>
            </a:r>
            <a:r>
              <a:rPr lang="en-US" sz="2200" dirty="0" err="1"/>
              <a:t>miocárdio</a:t>
            </a:r>
            <a:r>
              <a:rPr lang="en-US" sz="2200" dirty="0"/>
              <a:t> e </a:t>
            </a:r>
            <a:r>
              <a:rPr lang="en-US" sz="2200" dirty="0" err="1"/>
              <a:t>pneumotórax</a:t>
            </a:r>
            <a:r>
              <a:rPr lang="en-US" sz="2200" dirty="0"/>
              <a:t>. A </a:t>
            </a:r>
            <a:r>
              <a:rPr lang="en-US" sz="2200" dirty="0" err="1"/>
              <a:t>alternância</a:t>
            </a:r>
            <a:r>
              <a:rPr lang="en-US" sz="2200" dirty="0"/>
              <a:t> </a:t>
            </a:r>
            <a:r>
              <a:rPr lang="en-US" sz="2200" dirty="0" err="1"/>
              <a:t>elétrica</a:t>
            </a:r>
            <a:r>
              <a:rPr lang="en-US" sz="2200" dirty="0"/>
              <a:t> </a:t>
            </a:r>
            <a:r>
              <a:rPr lang="en-US" sz="2200" dirty="0" err="1"/>
              <a:t>é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r>
              <a:rPr lang="en-US" sz="2200" dirty="0"/>
              <a:t>, mas </a:t>
            </a:r>
            <a:r>
              <a:rPr lang="en-US" sz="2200" dirty="0" err="1"/>
              <a:t>relativamente</a:t>
            </a:r>
            <a:r>
              <a:rPr lang="en-US" sz="2200" dirty="0"/>
              <a:t> </a:t>
            </a:r>
            <a:r>
              <a:rPr lang="en-US" sz="2200" dirty="0" err="1"/>
              <a:t>insensível</a:t>
            </a:r>
            <a:r>
              <a:rPr lang="en-US" sz="2200" dirty="0"/>
              <a:t> e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oscilação</a:t>
            </a:r>
            <a:r>
              <a:rPr lang="en-US" sz="2200" dirty="0"/>
              <a:t> anteroposterior do </a:t>
            </a:r>
            <a:r>
              <a:rPr lang="en-US" sz="2200" dirty="0" err="1"/>
              <a:t>coração</a:t>
            </a:r>
            <a:r>
              <a:rPr lang="en-US" sz="2200" dirty="0"/>
              <a:t> a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contração</a:t>
            </a:r>
            <a:r>
              <a:rPr lang="en-US" sz="2200" dirty="0"/>
              <a:t> (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presença</a:t>
            </a:r>
            <a:r>
              <a:rPr lang="en-US" sz="2200" dirty="0"/>
              <a:t> de </a:t>
            </a:r>
            <a:r>
              <a:rPr lang="en-US" sz="2200" dirty="0" err="1"/>
              <a:t>derrame</a:t>
            </a:r>
            <a:r>
              <a:rPr lang="en-US" sz="2200" dirty="0"/>
              <a:t> </a:t>
            </a:r>
            <a:r>
              <a:rPr lang="en-US" sz="2200" dirty="0" err="1"/>
              <a:t>pericárdico</a:t>
            </a:r>
            <a:r>
              <a:rPr lang="en-US" sz="2200" dirty="0"/>
              <a:t>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040645-0685-9C46-9305-56ECA05E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06288"/>
            <a:ext cx="6019331" cy="40421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2562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74E8C-EF14-824A-BB6B-C7392FC2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093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Arritmia 500</a:t>
            </a:r>
          </a:p>
        </p:txBody>
      </p:sp>
      <p:pic>
        <p:nvPicPr>
          <p:cNvPr id="3" name="Picture 16" descr="11">
            <a:extLst>
              <a:ext uri="{FF2B5EF4-FFF2-40B4-BE49-F238E27FC236}">
                <a16:creationId xmlns:a16="http://schemas.microsoft.com/office/drawing/2014/main" id="{A201A67B-62A3-5548-9065-DBDED03A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5" y="768497"/>
            <a:ext cx="6199550" cy="34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texto&#10;&#10;Descrição gerada com alta confiança">
            <a:extLst>
              <a:ext uri="{FF2B5EF4-FFF2-40B4-BE49-F238E27FC236}">
                <a16:creationId xmlns:a16="http://schemas.microsoft.com/office/drawing/2014/main" id="{8EC3CC1E-D05C-E143-B6F2-CFD806D86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9" y="761273"/>
            <a:ext cx="5282650" cy="341075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13439A2-B103-0241-861A-AC699DF27A8E}"/>
              </a:ext>
            </a:extLst>
          </p:cNvPr>
          <p:cNvSpPr txBox="1"/>
          <p:nvPr/>
        </p:nvSpPr>
        <p:spPr>
          <a:xfrm>
            <a:off x="1246909" y="4164803"/>
            <a:ext cx="88233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que o ocorreu nesse Teste Ergométrico?</a:t>
            </a:r>
          </a:p>
          <a:p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Fibrilação ventricular</a:t>
            </a:r>
          </a:p>
          <a:p>
            <a:pPr marL="342900" indent="-342900">
              <a:buFont typeface="+mj-lt"/>
              <a:buAutoNum type="alphaLcParenR"/>
            </a:pPr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TV polimórfica sustentada</a:t>
            </a:r>
          </a:p>
          <a:p>
            <a:pPr marL="342900" indent="-342900">
              <a:buFont typeface="+mj-lt"/>
              <a:buAutoNum type="alphaLcParenR"/>
            </a:pPr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/>
              <a:t>Taquicardia Ventricular lenta</a:t>
            </a:r>
          </a:p>
          <a:p>
            <a:pPr marL="342900" indent="-342900">
              <a:buFont typeface="+mj-lt"/>
              <a:buAutoNum type="alphaLcParenR"/>
            </a:pPr>
            <a:endParaRPr lang="pt-BR" dirty="0"/>
          </a:p>
          <a:p>
            <a:pPr marL="342900" indent="-342900">
              <a:buFont typeface="+mj-lt"/>
              <a:buAutoNum type="alphaLcParenR"/>
            </a:pPr>
            <a:r>
              <a:rPr lang="pt-BR" dirty="0" err="1"/>
              <a:t>Flutter</a:t>
            </a:r>
            <a:r>
              <a:rPr lang="pt-BR" dirty="0"/>
              <a:t> ventricular</a:t>
            </a:r>
          </a:p>
        </p:txBody>
      </p:sp>
    </p:spTree>
    <p:extLst>
      <p:ext uri="{BB962C8B-B14F-4D97-AF65-F5344CB8AC3E}">
        <p14:creationId xmlns:p14="http://schemas.microsoft.com/office/powerpoint/2010/main" val="62165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74E8C-EF14-824A-BB6B-C7392FC2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9947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Arritmia 500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D44E84-3562-1D48-9E85-38E8625BD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1" y="1425039"/>
            <a:ext cx="10449660" cy="256944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PT" dirty="0"/>
              <a:t>A distinção entre TV rápida e flutter ventricular pode ser difícil e geralmente é apenas de interesse acadêmico. O colapso hemodinâmico está presente em ambos. A FV é reconhecida pela presença de ondulações irregulares de contorno e amplitude variáveis ​​(Fig. 39.17B). Complexos QRS distintos, segmentos ST e ondas T estão ausentes. Ondas </a:t>
            </a:r>
            <a:r>
              <a:rPr lang="pt-PT" dirty="0" err="1"/>
              <a:t>fibrilatórias</a:t>
            </a:r>
            <a:r>
              <a:rPr lang="pt-PT" dirty="0"/>
              <a:t> de amplitude fina (0,2 </a:t>
            </a:r>
            <a:r>
              <a:rPr lang="pt-PT" dirty="0" err="1"/>
              <a:t>mV</a:t>
            </a:r>
            <a:r>
              <a:rPr lang="pt-PT" dirty="0"/>
              <a:t>) estão presentes com FV prolongada.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734B42-17FD-5B4F-B3EC-A7A34A7D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24" y="3764711"/>
            <a:ext cx="9394434" cy="30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4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528" y="1916833"/>
            <a:ext cx="388843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dirty="0"/>
              <a:t>Assinale a resposta falsa relacionada a estátua ao lado:</a:t>
            </a:r>
            <a:endParaRPr lang="en-US" dirty="0"/>
          </a:p>
          <a:p>
            <a:pPr lvl="0">
              <a:lnSpc>
                <a:spcPct val="150000"/>
              </a:lnSpc>
            </a:pPr>
            <a:endParaRPr lang="pt-BR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Representa Esculápio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Representa Asclépio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Encontra-se em Roma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Representa o Deus da Medicina</a:t>
            </a:r>
          </a:p>
        </p:txBody>
      </p:sp>
      <p:pic>
        <p:nvPicPr>
          <p:cNvPr id="16386" name="Picture 2" descr="https://encrypted-tbn0.gstatic.com/images?q=tbn:ANd9GcQShxhz88PSBLxAB6jtuiZrw8gX4WLwQ2Jz99r3N6joBj39j_Z0D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057" y="1628801"/>
            <a:ext cx="2655937" cy="446750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2E150F-05BA-E848-8CF8-30BCA370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Pergunta</a:t>
            </a:r>
            <a:r>
              <a:rPr lang="en-US" dirty="0"/>
              <a:t> </a:t>
            </a:r>
            <a:r>
              <a:rPr lang="en-US" dirty="0" err="1"/>
              <a:t>Surpresa</a:t>
            </a:r>
            <a:r>
              <a:rPr lang="en-US" dirty="0"/>
              <a:t>! 200 </a:t>
            </a:r>
            <a:r>
              <a:rPr lang="en-US" dirty="0" err="1"/>
              <a:t>pontos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844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 Surpresa! 200 pontos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6059016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800" dirty="0"/>
              <a:t>Esculápio (em latim) e Asclépio (em grego) é o deus da Medicina na cultura greco-romana. Em relação ao seu mito existem várias versões, a mais aceita é que ele seria filho de Apolo com uma mortal e nascido de cesariana após a morte de sua mãe. Na mitologia existe a história que Asclépio andava com um bastão (sinal de poder) e uma cobra enrolou-se no bastão (a serpente é símbolo de cura e sabedoria).  A serpente e o bastão simbolizam a medicina e estão presentes também no símbolo da OMS . A estátua encontra-se na Grécia no Museu Arqueológico de </a:t>
            </a:r>
            <a:r>
              <a:rPr lang="pt-BR" sz="1800" dirty="0" err="1"/>
              <a:t>Epidaurus</a:t>
            </a:r>
            <a:r>
              <a:rPr lang="pt-BR" sz="1800" dirty="0"/>
              <a:t>.</a:t>
            </a:r>
          </a:p>
        </p:txBody>
      </p:sp>
      <p:pic>
        <p:nvPicPr>
          <p:cNvPr id="17410" name="Picture 2" descr="https://encrypted-tbn2.gstatic.com/images?q=tbn:ANd9GcTklxkr6iRZV1mw7qEmu37Ssg3MSFcKUagd03Kn459AEizBdvbaIFR8Jn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4524" y="2137296"/>
            <a:ext cx="2341312" cy="2239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407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-2019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83" y="0"/>
            <a:ext cx="12240683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r>
              <a:rPr lang="pt-BR" dirty="0"/>
              <a:t>Cardiomiopatias e IC 300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437FE-D15A-DF4C-BE8A-D5E6CDC36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1" r="-311"/>
          <a:stretch/>
        </p:blipFill>
        <p:spPr>
          <a:xfrm rot="5400000">
            <a:off x="4651824" y="-847360"/>
            <a:ext cx="2784872" cy="634503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B128DC-93B8-8B40-9308-C496F43279FB}"/>
              </a:ext>
            </a:extLst>
          </p:cNvPr>
          <p:cNvSpPr/>
          <p:nvPr/>
        </p:nvSpPr>
        <p:spPr>
          <a:xfrm>
            <a:off x="36083" y="3717596"/>
            <a:ext cx="11531152" cy="3064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67" dirty="0"/>
              <a:t>A </a:t>
            </a:r>
            <a:r>
              <a:rPr lang="en-US" sz="1867" dirty="0" err="1"/>
              <a:t>figura</a:t>
            </a:r>
            <a:r>
              <a:rPr lang="en-US" sz="1867" dirty="0"/>
              <a:t> </a:t>
            </a:r>
            <a:r>
              <a:rPr lang="en-US" sz="1867" dirty="0" err="1"/>
              <a:t>acima</a:t>
            </a:r>
            <a:r>
              <a:rPr lang="en-US" sz="1867" dirty="0"/>
              <a:t> </a:t>
            </a:r>
            <a:r>
              <a:rPr lang="en-US" sz="1867" dirty="0" err="1"/>
              <a:t>representa</a:t>
            </a:r>
            <a:r>
              <a:rPr lang="en-US" sz="1867" dirty="0"/>
              <a:t> um </a:t>
            </a:r>
            <a:r>
              <a:rPr lang="en-US" sz="1867" dirty="0" err="1"/>
              <a:t>paciente</a:t>
            </a:r>
            <a:r>
              <a:rPr lang="en-US" sz="1867" dirty="0"/>
              <a:t> com IC, BRE </a:t>
            </a:r>
            <a:r>
              <a:rPr lang="en-US" sz="1867" dirty="0" err="1"/>
              <a:t>ao</a:t>
            </a:r>
            <a:r>
              <a:rPr lang="en-US" sz="1867" dirty="0"/>
              <a:t> ECG e FE &lt; 35%. Com </a:t>
            </a:r>
            <a:r>
              <a:rPr lang="en-US" sz="1867" dirty="0" err="1"/>
              <a:t>relação</a:t>
            </a:r>
            <a:r>
              <a:rPr lang="en-US" sz="1867" dirty="0"/>
              <a:t> </a:t>
            </a:r>
            <a:r>
              <a:rPr lang="en-US" sz="1867" dirty="0" err="1"/>
              <a:t>ao</a:t>
            </a:r>
            <a:r>
              <a:rPr lang="en-US" sz="1867" dirty="0"/>
              <a:t> </a:t>
            </a:r>
            <a:r>
              <a:rPr lang="en-US" sz="1867" dirty="0" err="1"/>
              <a:t>dispositivo</a:t>
            </a:r>
            <a:r>
              <a:rPr lang="en-US" sz="1867" dirty="0"/>
              <a:t> </a:t>
            </a:r>
            <a:r>
              <a:rPr lang="en-US" sz="1867" dirty="0" err="1"/>
              <a:t>implantado</a:t>
            </a:r>
            <a:r>
              <a:rPr lang="en-US" sz="1867" dirty="0"/>
              <a:t>, </a:t>
            </a:r>
            <a:r>
              <a:rPr lang="en-US" sz="1867" dirty="0" err="1"/>
              <a:t>indique</a:t>
            </a:r>
            <a:r>
              <a:rPr lang="en-US" sz="1867" dirty="0"/>
              <a:t> a </a:t>
            </a:r>
            <a:r>
              <a:rPr lang="en-US" sz="1867" dirty="0" err="1"/>
              <a:t>assertiva</a:t>
            </a:r>
            <a:r>
              <a:rPr lang="en-US" sz="1867" dirty="0"/>
              <a:t> FALSA:</a:t>
            </a:r>
          </a:p>
          <a:p>
            <a:pPr marL="457189" indent="-457189" algn="just">
              <a:lnSpc>
                <a:spcPct val="150000"/>
              </a:lnSpc>
              <a:buFont typeface="+mj-lt"/>
              <a:buAutoNum type="alphaLcParenR"/>
            </a:pPr>
            <a:r>
              <a:rPr lang="en-US" sz="1867" dirty="0"/>
              <a:t>O </a:t>
            </a:r>
            <a:r>
              <a:rPr lang="en-US" sz="1867" dirty="0" err="1"/>
              <a:t>dispositivo</a:t>
            </a:r>
            <a:r>
              <a:rPr lang="en-US" sz="1867" dirty="0"/>
              <a:t> </a:t>
            </a:r>
            <a:r>
              <a:rPr lang="en-US" sz="1867" dirty="0" err="1"/>
              <a:t>reduz</a:t>
            </a:r>
            <a:r>
              <a:rPr lang="en-US" sz="1867" dirty="0"/>
              <a:t> as </a:t>
            </a:r>
            <a:r>
              <a:rPr lang="en-US" sz="1867" dirty="0" err="1"/>
              <a:t>dimensões</a:t>
            </a:r>
            <a:r>
              <a:rPr lang="en-US" sz="1867" dirty="0"/>
              <a:t> do VE e a </a:t>
            </a:r>
            <a:r>
              <a:rPr lang="en-US" sz="1867" dirty="0" err="1"/>
              <a:t>regurgitação</a:t>
            </a:r>
            <a:r>
              <a:rPr lang="en-US" sz="1867" dirty="0"/>
              <a:t> mitral.</a:t>
            </a:r>
          </a:p>
          <a:p>
            <a:pPr marL="457189" indent="-457189" algn="just">
              <a:lnSpc>
                <a:spcPct val="150000"/>
              </a:lnSpc>
              <a:buFont typeface="+mj-lt"/>
              <a:buAutoNum type="alphaLcParenR"/>
            </a:pPr>
            <a:r>
              <a:rPr lang="en-US" sz="1867" dirty="0" err="1"/>
              <a:t>Proporciona</a:t>
            </a:r>
            <a:r>
              <a:rPr lang="en-US" sz="1867" dirty="0"/>
              <a:t> </a:t>
            </a:r>
            <a:r>
              <a:rPr lang="en-US" sz="1867" dirty="0" err="1"/>
              <a:t>melhora</a:t>
            </a:r>
            <a:r>
              <a:rPr lang="en-US" sz="1867" dirty="0"/>
              <a:t> de </a:t>
            </a:r>
            <a:r>
              <a:rPr lang="en-US" sz="1867" dirty="0" err="1"/>
              <a:t>sobrevida</a:t>
            </a:r>
            <a:r>
              <a:rPr lang="en-US" sz="1867" dirty="0"/>
              <a:t>.</a:t>
            </a:r>
          </a:p>
          <a:p>
            <a:pPr marL="457189" indent="-457189" algn="just">
              <a:lnSpc>
                <a:spcPct val="150000"/>
              </a:lnSpc>
              <a:buFont typeface="+mj-lt"/>
              <a:buAutoNum type="alphaLcParenR"/>
            </a:pPr>
            <a:r>
              <a:rPr lang="en-US" sz="1867" dirty="0" err="1">
                <a:solidFill>
                  <a:srgbClr val="FF0000"/>
                </a:solidFill>
              </a:rPr>
              <a:t>Proporciona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importante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melhora</a:t>
            </a:r>
            <a:r>
              <a:rPr lang="en-US" sz="1867" dirty="0">
                <a:solidFill>
                  <a:srgbClr val="FF0000"/>
                </a:solidFill>
              </a:rPr>
              <a:t> de </a:t>
            </a:r>
            <a:r>
              <a:rPr lang="en-US" sz="1867" dirty="0" err="1">
                <a:solidFill>
                  <a:srgbClr val="FF0000"/>
                </a:solidFill>
              </a:rPr>
              <a:t>qualidade</a:t>
            </a:r>
            <a:r>
              <a:rPr lang="en-US" sz="1867" dirty="0">
                <a:solidFill>
                  <a:srgbClr val="FF0000"/>
                </a:solidFill>
              </a:rPr>
              <a:t> de </a:t>
            </a:r>
            <a:r>
              <a:rPr lang="en-US" sz="1867" dirty="0" err="1">
                <a:solidFill>
                  <a:srgbClr val="FF0000"/>
                </a:solidFill>
              </a:rPr>
              <a:t>vida</a:t>
            </a:r>
            <a:r>
              <a:rPr lang="en-US" sz="1867" dirty="0">
                <a:solidFill>
                  <a:srgbClr val="FF0000"/>
                </a:solidFill>
              </a:rPr>
              <a:t> e </a:t>
            </a:r>
            <a:r>
              <a:rPr lang="en-US" sz="1867" dirty="0" err="1">
                <a:solidFill>
                  <a:srgbClr val="FF0000"/>
                </a:solidFill>
              </a:rPr>
              <a:t>deve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ser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implementado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na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abordagem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inicial</a:t>
            </a:r>
            <a:r>
              <a:rPr lang="en-US" sz="1867" dirty="0">
                <a:solidFill>
                  <a:srgbClr val="FF0000"/>
                </a:solidFill>
              </a:rPr>
              <a:t> da IC, antes da </a:t>
            </a:r>
            <a:r>
              <a:rPr lang="en-US" sz="1867" dirty="0" err="1">
                <a:solidFill>
                  <a:srgbClr val="FF0000"/>
                </a:solidFill>
              </a:rPr>
              <a:t>terapia</a:t>
            </a:r>
            <a:r>
              <a:rPr lang="en-US" sz="1867" dirty="0">
                <a:solidFill>
                  <a:srgbClr val="FF0000"/>
                </a:solidFill>
              </a:rPr>
              <a:t> </a:t>
            </a:r>
            <a:r>
              <a:rPr lang="en-US" sz="1867" dirty="0" err="1">
                <a:solidFill>
                  <a:srgbClr val="FF0000"/>
                </a:solidFill>
              </a:rPr>
              <a:t>farmacológica</a:t>
            </a:r>
            <a:r>
              <a:rPr lang="en-US" sz="1867" dirty="0">
                <a:solidFill>
                  <a:srgbClr val="FF0000"/>
                </a:solidFill>
              </a:rPr>
              <a:t>.</a:t>
            </a:r>
          </a:p>
          <a:p>
            <a:pPr marL="457189" indent="-457189" algn="just">
              <a:lnSpc>
                <a:spcPct val="150000"/>
              </a:lnSpc>
              <a:buFont typeface="+mj-lt"/>
              <a:buAutoNum type="alphaLcParenR"/>
            </a:pPr>
            <a:r>
              <a:rPr lang="en-US" sz="1867" dirty="0"/>
              <a:t>A </a:t>
            </a:r>
            <a:r>
              <a:rPr lang="en-US" sz="1867" dirty="0" err="1"/>
              <a:t>duração</a:t>
            </a:r>
            <a:r>
              <a:rPr lang="en-US" sz="1867" dirty="0"/>
              <a:t> do QRS </a:t>
            </a:r>
            <a:r>
              <a:rPr lang="en-US" sz="1867" dirty="0" err="1"/>
              <a:t>é</a:t>
            </a:r>
            <a:r>
              <a:rPr lang="en-US" sz="1867" dirty="0"/>
              <a:t> </a:t>
            </a:r>
            <a:r>
              <a:rPr lang="en-US" sz="1867" dirty="0" err="1"/>
              <a:t>umpreditor</a:t>
            </a:r>
            <a:r>
              <a:rPr lang="en-US" sz="1867" dirty="0"/>
              <a:t> de </a:t>
            </a:r>
            <a:r>
              <a:rPr lang="en-US" sz="1867" dirty="0" err="1"/>
              <a:t>benefício</a:t>
            </a:r>
            <a:r>
              <a:rPr lang="en-US" sz="1867" dirty="0"/>
              <a:t> </a:t>
            </a:r>
            <a:r>
              <a:rPr lang="en-US" sz="1867" dirty="0" err="1"/>
              <a:t>clínico</a:t>
            </a:r>
            <a:r>
              <a:rPr lang="en-US" sz="1867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85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3013-8CBC-9A40-AEEA-3BDB14E6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Arterial Coronariana 200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0A390D-6542-7D42-ABA9-B7F3C2E15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b="1" i="1" dirty="0"/>
              <a:t>São </a:t>
            </a:r>
            <a:r>
              <a:rPr lang="pt-BR" b="1" i="1" dirty="0" err="1"/>
              <a:t>contra-indicações</a:t>
            </a:r>
            <a:r>
              <a:rPr lang="pt-BR" b="1" i="1" dirty="0"/>
              <a:t> absolutas a </a:t>
            </a:r>
            <a:r>
              <a:rPr lang="pt-BR" b="1" i="1" dirty="0" err="1"/>
              <a:t>trombólise</a:t>
            </a:r>
            <a:r>
              <a:rPr lang="pt-BR" b="1" i="1" dirty="0"/>
              <a:t>, exceto: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x-none"/>
              <a:t>Suspeita de dissecção aórtica</a:t>
            </a:r>
            <a:endParaRPr lang="en-US" dirty="0"/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 err="1">
                <a:solidFill>
                  <a:srgbClr val="FF0000"/>
                </a:solidFill>
              </a:rPr>
              <a:t>Úlcera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péptica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atividade</a:t>
            </a:r>
            <a:endParaRPr lang="en-US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x-none"/>
              <a:t>Acidente vascular encefalico hemorrágico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tempo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Acidente vascular encefálico isquêmico ha 2 meses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76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Cardiomiopatias e IC 300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6CEFD59-7CD1-1C4C-9BC4-28DB1EA148A7}"/>
              </a:ext>
            </a:extLst>
          </p:cNvPr>
          <p:cNvSpPr/>
          <p:nvPr/>
        </p:nvSpPr>
        <p:spPr>
          <a:xfrm>
            <a:off x="949557" y="4505517"/>
            <a:ext cx="107045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Braunwald</a:t>
            </a:r>
            <a:r>
              <a:rPr lang="en-US" sz="2400" dirty="0"/>
              <a:t> caps. 28 e 29</a:t>
            </a:r>
          </a:p>
          <a:p>
            <a:r>
              <a:rPr lang="en-US" sz="2400" dirty="0" err="1"/>
              <a:t>Classe</a:t>
            </a:r>
            <a:r>
              <a:rPr lang="en-US" sz="2400" dirty="0"/>
              <a:t> I para </a:t>
            </a:r>
            <a:r>
              <a:rPr lang="en-US" sz="2400" dirty="0" err="1"/>
              <a:t>terapia</a:t>
            </a:r>
            <a:r>
              <a:rPr lang="en-US" sz="2400" dirty="0"/>
              <a:t> de </a:t>
            </a:r>
            <a:r>
              <a:rPr lang="en-US" sz="2400" dirty="0" err="1"/>
              <a:t>ressincronização</a:t>
            </a:r>
            <a:r>
              <a:rPr lang="en-US" sz="2400" dirty="0"/>
              <a:t>:</a:t>
            </a:r>
          </a:p>
          <a:p>
            <a:pPr marL="380990" indent="-380990">
              <a:buFont typeface="Arial"/>
              <a:buChar char="•"/>
            </a:pPr>
            <a:r>
              <a:rPr lang="en-US" sz="2400" dirty="0"/>
              <a:t>FE de 35%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menor</a:t>
            </a:r>
            <a:endParaRPr lang="en-US" sz="2400" dirty="0"/>
          </a:p>
          <a:p>
            <a:pPr marL="380990" indent="-380990">
              <a:buFont typeface="Arial"/>
              <a:buChar char="•"/>
            </a:pPr>
            <a:r>
              <a:rPr lang="en-US" sz="2400" dirty="0"/>
              <a:t>CF III –IV NYHA</a:t>
            </a:r>
          </a:p>
          <a:p>
            <a:pPr marL="380990" indent="-380990">
              <a:buFont typeface="Arial"/>
              <a:buChar char="•"/>
            </a:pPr>
            <a:r>
              <a:rPr lang="en-US" sz="2400" dirty="0" err="1"/>
              <a:t>Terapia</a:t>
            </a:r>
            <a:r>
              <a:rPr lang="en-US" sz="2400" dirty="0"/>
              <a:t> </a:t>
            </a:r>
            <a:r>
              <a:rPr lang="en-US" sz="2400" dirty="0" err="1"/>
              <a:t>clínica</a:t>
            </a:r>
            <a:r>
              <a:rPr lang="en-US" sz="2400" dirty="0"/>
              <a:t> </a:t>
            </a:r>
            <a:r>
              <a:rPr lang="en-US" sz="2400" dirty="0" err="1"/>
              <a:t>otimizada</a:t>
            </a:r>
            <a:endParaRPr lang="en-US" sz="2400" dirty="0"/>
          </a:p>
          <a:p>
            <a:pPr marL="380990" indent="-380990">
              <a:buFont typeface="Arial"/>
              <a:buChar char="•"/>
            </a:pPr>
            <a:r>
              <a:rPr lang="en-US" sz="2400" dirty="0" err="1"/>
              <a:t>Dissincronismo</a:t>
            </a:r>
            <a:r>
              <a:rPr lang="en-US" sz="2400" dirty="0"/>
              <a:t> </a:t>
            </a:r>
            <a:r>
              <a:rPr lang="en-US" sz="2400" dirty="0" err="1"/>
              <a:t>cardíaco</a:t>
            </a:r>
            <a:r>
              <a:rPr lang="en-US" sz="2400" dirty="0"/>
              <a:t> (</a:t>
            </a:r>
            <a:r>
              <a:rPr lang="en-US" sz="2400" dirty="0" err="1"/>
              <a:t>definido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QRS </a:t>
            </a:r>
            <a:r>
              <a:rPr lang="en-US" sz="2400" dirty="0" err="1"/>
              <a:t>maior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igual</a:t>
            </a:r>
            <a:r>
              <a:rPr lang="en-US" sz="2400" dirty="0"/>
              <a:t> a 120ms)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6853F6-00FB-4942-8E15-6C3618B17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1" r="-311"/>
          <a:stretch/>
        </p:blipFill>
        <p:spPr>
          <a:xfrm rot="5400000">
            <a:off x="4419700" y="-384234"/>
            <a:ext cx="2784872" cy="63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8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6AF9F-22FA-544B-B8ED-E2AE4A64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Cardiomiopatia e IC 400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83CC5-8355-A343-B13A-468289DCF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Dentre as situações abaixo, qual é indicação de implante de </a:t>
            </a:r>
            <a:r>
              <a:rPr lang="pt-BR" dirty="0" err="1"/>
              <a:t>cardiodesfibrilador</a:t>
            </a:r>
            <a:r>
              <a:rPr lang="pt-BR" dirty="0"/>
              <a:t> implantável (CDI):</a:t>
            </a:r>
          </a:p>
          <a:p>
            <a:pPr marL="0" indent="0">
              <a:buNone/>
            </a:pPr>
            <a:endParaRPr lang="pt-BR" dirty="0"/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Paciente assintomático, FE 42% e TVNS em </a:t>
            </a:r>
            <a:r>
              <a:rPr lang="pt-BR" dirty="0" err="1"/>
              <a:t>Holter</a:t>
            </a:r>
            <a:r>
              <a:rPr lang="pt-BR" dirty="0"/>
              <a:t> ambulatorial.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Paciente com cardiomiopatia dilatada, classe funcional III e FE 38%.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Paciente assintomático, com IAM há 45 dias e FE 28%.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Paciente com classe funcional III, FE 25% e neoplasia pulmonar em cuidado paliativo.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8494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6AF9F-22FA-544B-B8ED-E2AE4A64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Cardiomiopatia e IC 400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83CC5-8355-A343-B13A-468289DC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515600" cy="54681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Resposta: Diretriz Brasileira de Dispositivos Cardíacos Eletrônicos Implantáveis (DCEI), pag. e223.</a:t>
            </a:r>
          </a:p>
          <a:p>
            <a:pPr marL="0" indent="0">
              <a:buNone/>
            </a:pPr>
            <a:r>
              <a:rPr lang="pt-BR" dirty="0"/>
              <a:t>Recomendações para Implante de CDI na Prevenção Primária de MSC em pacientes com cardiopatia estrutural</a:t>
            </a:r>
          </a:p>
          <a:p>
            <a:pPr marL="0" indent="0">
              <a:buNone/>
            </a:pPr>
            <a:r>
              <a:rPr lang="pt-BR" b="1" dirty="0"/>
              <a:t>Classe </a:t>
            </a:r>
            <a:r>
              <a:rPr lang="pt-BR" b="1" dirty="0" err="1"/>
              <a:t>I</a:t>
            </a:r>
            <a:r>
              <a:rPr lang="pt-BR" b="1" dirty="0"/>
              <a:t> 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ighlight>
                  <a:srgbClr val="FFFF00"/>
                </a:highlight>
              </a:rPr>
              <a:t>Sobreviventes de IAM há pelo menos 40 dias ou com cardiopatia isquêmica crônica, sob tratamento farmacológico ótimo, sem isquemia miocárdica passível de tratamento por revascularização cirúrgica ou percutânea e expectativa de vida de pelo menos 1 ano com: </a:t>
            </a:r>
          </a:p>
          <a:p>
            <a:pPr marL="0" indent="0">
              <a:buNone/>
            </a:pPr>
            <a:r>
              <a:rPr lang="pt-BR" dirty="0">
                <a:highlight>
                  <a:srgbClr val="FFFF00"/>
                </a:highlight>
              </a:rPr>
              <a:t>1. FEVE ≤ 35% e CF II-III, ou FEVE ≤ 30% e CF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, II ou III (NE A); </a:t>
            </a:r>
          </a:p>
          <a:p>
            <a:pPr marL="0" indent="0">
              <a:buNone/>
            </a:pPr>
            <a:r>
              <a:rPr lang="pt-BR" dirty="0"/>
              <a:t>2. FEVE ≤40%, TVNS espontânea e TVS </a:t>
            </a:r>
            <a:r>
              <a:rPr lang="pt-BR" dirty="0" err="1"/>
              <a:t>indutível</a:t>
            </a:r>
            <a:r>
              <a:rPr lang="pt-BR" dirty="0"/>
              <a:t> ao EEF (NE </a:t>
            </a:r>
            <a:r>
              <a:rPr lang="pt-BR" dirty="0" err="1"/>
              <a:t>B</a:t>
            </a:r>
            <a:r>
              <a:rPr lang="pt-BR" dirty="0"/>
              <a:t>). </a:t>
            </a:r>
          </a:p>
          <a:p>
            <a:pPr marL="0" indent="0">
              <a:buNone/>
            </a:pPr>
            <a:r>
              <a:rPr lang="pt-BR" b="1" dirty="0"/>
              <a:t>Classe </a:t>
            </a:r>
            <a:r>
              <a:rPr lang="pt-BR" b="1" dirty="0" err="1"/>
              <a:t>IIa</a:t>
            </a:r>
            <a:r>
              <a:rPr lang="pt-BR" b="1" dirty="0"/>
              <a:t> 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1. Pacientes com cardiomiopatia dilatada não isquêmica, CF II-III, com FEVE ≤ 35% e expectativa de vida de pelo menos 1 ano (NE A); </a:t>
            </a:r>
          </a:p>
          <a:p>
            <a:pPr marL="0" indent="0">
              <a:buNone/>
            </a:pPr>
            <a:r>
              <a:rPr lang="pt-BR" dirty="0"/>
              <a:t>2. Pacientes com cardiopatia isquêmica ou não-isquêmica, CF III-IV, FEVE ≤ 35%, QRS ≥ 120ms, para os quais tenha sido indicada TRC e expectativa de vida de pelo menos 1 ano (NE </a:t>
            </a:r>
            <a:r>
              <a:rPr lang="pt-BR" dirty="0" err="1"/>
              <a:t>B</a:t>
            </a:r>
            <a:r>
              <a:rPr lang="pt-BR" dirty="0"/>
              <a:t>); </a:t>
            </a:r>
          </a:p>
          <a:p>
            <a:pPr marL="0" indent="0">
              <a:buNone/>
            </a:pPr>
            <a:r>
              <a:rPr lang="pt-BR" b="1" dirty="0"/>
              <a:t>Classe III 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1. Pacientes com cardiopatia passível de correção cirúrgica ou percutânea (NE </a:t>
            </a:r>
            <a:r>
              <a:rPr lang="pt-BR" dirty="0" err="1"/>
              <a:t>B</a:t>
            </a:r>
            <a:r>
              <a:rPr lang="pt-BR" dirty="0"/>
              <a:t>); </a:t>
            </a:r>
          </a:p>
          <a:p>
            <a:pPr marL="0" indent="0">
              <a:buNone/>
            </a:pPr>
            <a:r>
              <a:rPr lang="pt-BR" dirty="0"/>
              <a:t>2. Pacientes com cardiopatia isquêmica e FEVE ≥ 35% (NE </a:t>
            </a:r>
            <a:r>
              <a:rPr lang="pt-BR" dirty="0" err="1"/>
              <a:t>B</a:t>
            </a:r>
            <a:r>
              <a:rPr lang="pt-BR" dirty="0"/>
              <a:t>).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07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8EF5D-05D5-8441-8A6E-62A21593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IC e Cardiomiopatias 500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87FA62-C92F-674B-A1AA-1EC61551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pt-BR" dirty="0"/>
              <a:t>É indicação de biópsia </a:t>
            </a:r>
            <a:r>
              <a:rPr lang="pt-BR" dirty="0" err="1"/>
              <a:t>endomiocárdica</a:t>
            </a:r>
            <a:r>
              <a:rPr lang="pt-BR" dirty="0"/>
              <a:t>, exceto:</a:t>
            </a:r>
          </a:p>
          <a:p>
            <a:pPr marL="0" indent="0">
              <a:buNone/>
            </a:pPr>
            <a:r>
              <a:rPr lang="pt-BR" dirty="0"/>
              <a:t> 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IC de início recente (2 semanas a 3 meses), sem causa definida e associada a arritmias ventriculares ou bloqueios atrioventriculares de segundo ou terceiro graus. 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IC decorrente de cardiomiopatia dilatada de qualquer duração, com suspeita de reação alérgica e/ou </a:t>
            </a:r>
            <a:r>
              <a:rPr lang="pt-BR" dirty="0" err="1"/>
              <a:t>eosinofilia</a:t>
            </a:r>
            <a:r>
              <a:rPr lang="pt-BR" dirty="0"/>
              <a:t>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IC de qualquer duração, sem causa definida, não responsiva ao tratamento usual e com deterioração hemodinâmica.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Suspeita de rejeição do transplante cardíaco.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81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8EF5D-05D5-8441-8A6E-62A21593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IC e Cardiomiopatias 500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94AACD-3A20-C244-864E-D87090B6D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797050"/>
            <a:ext cx="9172576" cy="420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7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3CD07-7341-184F-AF17-7780369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Miscelânea 200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D16DC-A9A7-974E-87CE-ABF3A95A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1" dirty="0"/>
              <a:t>Sobre o tratamento anti-hipertensivo:</a:t>
            </a:r>
          </a:p>
          <a:p>
            <a:endParaRPr lang="pt-BR" b="1" i="1" dirty="0"/>
          </a:p>
          <a:p>
            <a:pPr marL="342900" indent="-342900">
              <a:buAutoNum type="alphaLcParenR"/>
            </a:pPr>
            <a:r>
              <a:rPr lang="pt-BR" b="1" i="1" dirty="0">
                <a:solidFill>
                  <a:srgbClr val="FF0000"/>
                </a:solidFill>
              </a:rPr>
              <a:t>BB podem ser usados para prevenção secundária de DAC</a:t>
            </a:r>
          </a:p>
          <a:p>
            <a:pPr marL="342900" indent="-342900">
              <a:buAutoNum type="alphaLcParenR"/>
            </a:pPr>
            <a:r>
              <a:rPr lang="pt-BR" b="1" i="1" dirty="0"/>
              <a:t>Pacientes com HVE devem receber prioritariamente BB</a:t>
            </a:r>
          </a:p>
          <a:p>
            <a:pPr marL="342900" indent="-342900">
              <a:buAutoNum type="alphaLcParenR"/>
            </a:pPr>
            <a:r>
              <a:rPr lang="pt-BR" b="1" i="1" dirty="0"/>
              <a:t>Em gestantes, a </a:t>
            </a:r>
            <a:r>
              <a:rPr lang="pt-BR" b="1" i="1" dirty="0" err="1"/>
              <a:t>nifedipina</a:t>
            </a:r>
            <a:r>
              <a:rPr lang="pt-BR" b="1" i="1" dirty="0"/>
              <a:t> é </a:t>
            </a:r>
            <a:r>
              <a:rPr lang="pt-BR" b="1" i="1" dirty="0" err="1"/>
              <a:t>contra-indicada</a:t>
            </a:r>
            <a:endParaRPr lang="pt-BR" b="1" i="1" dirty="0"/>
          </a:p>
          <a:p>
            <a:pPr marL="342900" indent="-342900">
              <a:buAutoNum type="alphaLcParenR"/>
            </a:pPr>
            <a:r>
              <a:rPr lang="pt-BR" b="1" i="1" dirty="0"/>
              <a:t>Em pacientes com neuropatia diabética, o esquema não deve conter diurético.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4912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04112" y="6309320"/>
            <a:ext cx="33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Braunwald’s</a:t>
            </a:r>
            <a:r>
              <a:rPr lang="en-US" dirty="0"/>
              <a:t> Heart Disease, 11 Ed.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2FA8EF6C-3845-5246-8558-7712F3B8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72" y="34860"/>
            <a:ext cx="5079759" cy="6274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CD13DD-F0FD-E74B-A258-78855855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Miscelânea 200</a:t>
            </a:r>
          </a:p>
        </p:txBody>
      </p:sp>
    </p:spTree>
    <p:extLst>
      <p:ext uri="{BB962C8B-B14F-4D97-AF65-F5344CB8AC3E}">
        <p14:creationId xmlns:p14="http://schemas.microsoft.com/office/powerpoint/2010/main" val="1264179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36062C-0328-4246-8E6A-B5292ADD3024}"/>
              </a:ext>
            </a:extLst>
          </p:cNvPr>
          <p:cNvSpPr txBox="1"/>
          <p:nvPr/>
        </p:nvSpPr>
        <p:spPr>
          <a:xfrm>
            <a:off x="189714" y="1234967"/>
            <a:ext cx="7002049" cy="558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 relação a morte súbita e ao uso de drogas “sociais” e para  </a:t>
            </a:r>
            <a:r>
              <a:rPr lang="pt-BR" sz="2400" dirty="0" err="1"/>
              <a:t>dopping</a:t>
            </a:r>
            <a:r>
              <a:rPr lang="pt-BR" sz="2400" dirty="0"/>
              <a:t> esportivo, indique a alternativa FALSA:</a:t>
            </a:r>
          </a:p>
          <a:p>
            <a:endParaRPr lang="pt-BR" dirty="0"/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O uso de </a:t>
            </a:r>
            <a:r>
              <a:rPr lang="pt-BR" dirty="0" err="1"/>
              <a:t>cocaína</a:t>
            </a:r>
            <a:r>
              <a:rPr lang="pt-BR" dirty="0"/>
              <a:t> pode provocar: IAM, arritmias </a:t>
            </a:r>
            <a:r>
              <a:rPr lang="pt-BR" dirty="0" err="1"/>
              <a:t>cardíacas</a:t>
            </a:r>
            <a:r>
              <a:rPr lang="pt-BR" dirty="0"/>
              <a:t>, ICC, miocardite, hemorragia </a:t>
            </a:r>
            <a:r>
              <a:rPr lang="pt-BR" dirty="0" err="1"/>
              <a:t>subaracnóidea</a:t>
            </a:r>
            <a:r>
              <a:rPr lang="pt-BR" dirty="0"/>
              <a:t>, ruptura de aorta, </a:t>
            </a:r>
            <a:r>
              <a:rPr lang="pt-BR" dirty="0" err="1"/>
              <a:t>rabdomiólise</a:t>
            </a:r>
            <a:r>
              <a:rPr lang="pt-BR" dirty="0"/>
              <a:t>, </a:t>
            </a:r>
            <a:r>
              <a:rPr lang="pt-BR" dirty="0" err="1"/>
              <a:t>hipertensão</a:t>
            </a:r>
            <a:r>
              <a:rPr lang="pt-BR" dirty="0"/>
              <a:t> arterial, isquemia </a:t>
            </a:r>
            <a:r>
              <a:rPr lang="pt-BR" dirty="0" err="1"/>
              <a:t>miocárdica</a:t>
            </a:r>
            <a:r>
              <a:rPr lang="pt-BR" dirty="0"/>
              <a:t>  induzida pelo </a:t>
            </a:r>
            <a:r>
              <a:rPr lang="pt-BR" dirty="0" err="1"/>
              <a:t>exercício</a:t>
            </a:r>
            <a:r>
              <a:rPr lang="pt-BR" dirty="0"/>
              <a:t> e morte súbita. 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Anfetaminas podem ocasionar hemorragia cerebral.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Os principais efeitos cardiovasculares do </a:t>
            </a:r>
            <a:r>
              <a:rPr lang="pt-BR" dirty="0" err="1">
                <a:solidFill>
                  <a:srgbClr val="FF0000"/>
                </a:solidFill>
              </a:rPr>
              <a:t>Ectasy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são</a:t>
            </a:r>
            <a:r>
              <a:rPr lang="pt-BR" dirty="0">
                <a:solidFill>
                  <a:srgbClr val="FF0000"/>
                </a:solidFill>
              </a:rPr>
              <a:t>: </a:t>
            </a:r>
            <a:r>
              <a:rPr lang="pt-BR" dirty="0" err="1">
                <a:solidFill>
                  <a:srgbClr val="FF0000"/>
                </a:solidFill>
              </a:rPr>
              <a:t>hipertensão</a:t>
            </a:r>
            <a:r>
              <a:rPr lang="pt-BR" dirty="0">
                <a:solidFill>
                  <a:srgbClr val="FF0000"/>
                </a:solidFill>
              </a:rPr>
              <a:t> arterial, taquicardia e arritmias e não há relatos de que possa ocasionar morte súbita.</a:t>
            </a:r>
          </a:p>
          <a:p>
            <a:pPr marL="342891" indent="-342891">
              <a:lnSpc>
                <a:spcPct val="150000"/>
              </a:lnSpc>
              <a:buFont typeface="+mj-lt"/>
              <a:buAutoNum type="alphaLcParenR"/>
            </a:pPr>
            <a:r>
              <a:rPr lang="pt-BR" dirty="0"/>
              <a:t>O uso de </a:t>
            </a:r>
            <a:r>
              <a:rPr lang="pt-BR" dirty="0" err="1"/>
              <a:t>esteróides</a:t>
            </a:r>
            <a:r>
              <a:rPr lang="pt-BR" dirty="0"/>
              <a:t> anabolizantes é um fator de risco independente para morte prematura.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51DEF9-F5D7-3345-9458-0E4046D1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763" y="1127345"/>
            <a:ext cx="4858851" cy="395761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49B4B77-884B-E24D-8BB7-10C97EE7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Miscelânea 300</a:t>
            </a:r>
          </a:p>
        </p:txBody>
      </p:sp>
    </p:spTree>
    <p:extLst>
      <p:ext uri="{BB962C8B-B14F-4D97-AF65-F5344CB8AC3E}">
        <p14:creationId xmlns:p14="http://schemas.microsoft.com/office/powerpoint/2010/main" val="189164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C68CF9-EE6B-6F48-9EF8-E857C93C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025716"/>
            <a:ext cx="5129784" cy="28065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F32D60-1602-8E45-8669-E8BE2296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640392"/>
            <a:ext cx="5129784" cy="157721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01C42D2-64A1-0141-8D90-C4A2B5D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Miscelânea 300</a:t>
            </a:r>
          </a:p>
        </p:txBody>
      </p:sp>
    </p:spTree>
    <p:extLst>
      <p:ext uri="{BB962C8B-B14F-4D97-AF65-F5344CB8AC3E}">
        <p14:creationId xmlns:p14="http://schemas.microsoft.com/office/powerpoint/2010/main" val="623337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Miscelânea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5FB1D9-2CC8-604D-8641-E5F7039A05E9}"/>
              </a:ext>
            </a:extLst>
          </p:cNvPr>
          <p:cNvSpPr/>
          <p:nvPr/>
        </p:nvSpPr>
        <p:spPr>
          <a:xfrm>
            <a:off x="815414" y="3381956"/>
            <a:ext cx="9985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A) São mais comuns em mulheres entre 40 a 50 anos de idade sem outros fatores de risco associados.</a:t>
            </a:r>
          </a:p>
          <a:p>
            <a:r>
              <a:rPr lang="pt-BR" sz="2400" dirty="0" err="1">
                <a:solidFill>
                  <a:srgbClr val="002060"/>
                </a:solidFill>
              </a:rPr>
              <a:t>B</a:t>
            </a:r>
            <a:r>
              <a:rPr lang="pt-BR" sz="2400" dirty="0">
                <a:solidFill>
                  <a:srgbClr val="002060"/>
                </a:solidFill>
              </a:rPr>
              <a:t>) São mais prevalentes nas duas semanas após o parto.</a:t>
            </a:r>
          </a:p>
          <a:p>
            <a:r>
              <a:rPr lang="pt-BR" sz="2400" dirty="0">
                <a:solidFill>
                  <a:srgbClr val="C00000"/>
                </a:solidFill>
              </a:rPr>
              <a:t>C) A angioplastia coronariana com implante de </a:t>
            </a:r>
            <a:r>
              <a:rPr lang="pt-BR" sz="2400" dirty="0" err="1">
                <a:solidFill>
                  <a:srgbClr val="C00000"/>
                </a:solidFill>
              </a:rPr>
              <a:t>stent</a:t>
            </a:r>
            <a:r>
              <a:rPr lang="pt-BR" sz="2400" dirty="0">
                <a:solidFill>
                  <a:srgbClr val="C00000"/>
                </a:solidFill>
              </a:rPr>
              <a:t> farmacológico de última geração constitui tratamento de escolha nas dissecções tipos B.</a:t>
            </a:r>
          </a:p>
          <a:p>
            <a:r>
              <a:rPr lang="pt-BR" sz="2400" dirty="0" err="1">
                <a:solidFill>
                  <a:srgbClr val="002060"/>
                </a:solidFill>
              </a:rPr>
              <a:t>D</a:t>
            </a:r>
            <a:r>
              <a:rPr lang="pt-BR" sz="2400" dirty="0">
                <a:solidFill>
                  <a:srgbClr val="002060"/>
                </a:solidFill>
              </a:rPr>
              <a:t>) A displasia  fibromuscular é uma condição </a:t>
            </a:r>
            <a:r>
              <a:rPr lang="pt-BR" sz="2400" dirty="0" err="1">
                <a:solidFill>
                  <a:srgbClr val="002060"/>
                </a:solidFill>
              </a:rPr>
              <a:t>pré-disponente</a:t>
            </a:r>
            <a:r>
              <a:rPr lang="pt-BR" sz="24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8EBDA5-F965-8349-A0FA-F8BBAA091857}"/>
              </a:ext>
            </a:extLst>
          </p:cNvPr>
          <p:cNvSpPr/>
          <p:nvPr/>
        </p:nvSpPr>
        <p:spPr>
          <a:xfrm>
            <a:off x="3023659" y="18141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Em relação às dissecções coronarianas espontâneas assinale a alternativa </a:t>
            </a:r>
            <a:r>
              <a:rPr lang="pt-BR" sz="2400" b="1" dirty="0">
                <a:solidFill>
                  <a:srgbClr val="002060"/>
                </a:solidFill>
              </a:rPr>
              <a:t>falsa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9865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3013-8CBC-9A40-AEEA-3BDB14E6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Arterial Coronariana 200</a:t>
            </a:r>
          </a:p>
        </p:txBody>
      </p:sp>
      <p:pic>
        <p:nvPicPr>
          <p:cNvPr id="4" name="Picture 4" descr="2017-04-11 09.21.55 pm.png">
            <a:extLst>
              <a:ext uri="{FF2B5EF4-FFF2-40B4-BE49-F238E27FC236}">
                <a16:creationId xmlns:a16="http://schemas.microsoft.com/office/drawing/2014/main" id="{ACC80A1A-FA70-F64A-A1CF-0DAA4D7C4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690688"/>
            <a:ext cx="8685788" cy="4240306"/>
          </a:xfrm>
          <a:prstGeom prst="rect">
            <a:avLst/>
          </a:prstGeom>
        </p:spPr>
      </p:pic>
      <p:pic>
        <p:nvPicPr>
          <p:cNvPr id="5" name="Picture 5" descr="2017-04-11 09.22.06 pm.png">
            <a:extLst>
              <a:ext uri="{FF2B5EF4-FFF2-40B4-BE49-F238E27FC236}">
                <a16:creationId xmlns:a16="http://schemas.microsoft.com/office/drawing/2014/main" id="{AE62B787-CB2B-3B42-BDC8-1AC48F31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6180667"/>
            <a:ext cx="3538227" cy="5054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B18CB9-ABA0-D748-9922-C69C19876E7B}"/>
              </a:ext>
            </a:extLst>
          </p:cNvPr>
          <p:cNvSpPr txBox="1"/>
          <p:nvPr/>
        </p:nvSpPr>
        <p:spPr>
          <a:xfrm>
            <a:off x="4214812" y="6180667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Braunwald</a:t>
            </a:r>
            <a:r>
              <a:rPr lang="pt-BR" dirty="0"/>
              <a:t> 11ed </a:t>
            </a:r>
            <a:r>
              <a:rPr lang="pt-BR" dirty="0" err="1"/>
              <a:t>Chapter</a:t>
            </a:r>
            <a:r>
              <a:rPr lang="pt-BR" dirty="0"/>
              <a:t> 59 tabela 59.3</a:t>
            </a:r>
          </a:p>
        </p:txBody>
      </p:sp>
    </p:spTree>
    <p:extLst>
      <p:ext uri="{BB962C8B-B14F-4D97-AF65-F5344CB8AC3E}">
        <p14:creationId xmlns:p14="http://schemas.microsoft.com/office/powerpoint/2010/main" val="1842593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8B6CECC-0C49-DD4E-B326-8911B2D6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3381"/>
            <a:ext cx="10972800" cy="1143000"/>
          </a:xfrm>
        </p:spPr>
        <p:txBody>
          <a:bodyPr/>
          <a:lstStyle/>
          <a:p>
            <a:pPr algn="ctr"/>
            <a:r>
              <a:rPr lang="pt-BR" dirty="0"/>
              <a:t>Miscelânea 400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EA02E67-D8C1-3C4A-8144-37DADD0F1F9A}"/>
              </a:ext>
            </a:extLst>
          </p:cNvPr>
          <p:cNvSpPr/>
          <p:nvPr/>
        </p:nvSpPr>
        <p:spPr>
          <a:xfrm>
            <a:off x="983093" y="2852936"/>
            <a:ext cx="101771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São mais comuns em mulheres entre  40-50 anos, sem outros fatores de risco CV, são mais frequentes nas 2 semanas pós-parto. A displasia fibromuscular pode provocar o surgimento de hematoma intramural, que resulta na dissecção coronariana: num estudo de dissecção coronariana espontânea 80% tinha displasia fibromuscular.</a:t>
            </a:r>
          </a:p>
          <a:p>
            <a:r>
              <a:rPr lang="pt-BR" sz="2400" dirty="0">
                <a:solidFill>
                  <a:srgbClr val="002060"/>
                </a:solidFill>
              </a:rPr>
              <a:t>As dissecções tipos A e </a:t>
            </a:r>
            <a:r>
              <a:rPr lang="pt-BR" sz="2400" dirty="0" err="1">
                <a:solidFill>
                  <a:srgbClr val="002060"/>
                </a:solidFill>
              </a:rPr>
              <a:t>B</a:t>
            </a:r>
            <a:r>
              <a:rPr lang="pt-BR" sz="2400" dirty="0">
                <a:solidFill>
                  <a:srgbClr val="002060"/>
                </a:solidFill>
              </a:rPr>
              <a:t> são geralmente benignas e podem não ter benefícios com a intervenção.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880139-3263-1E4A-BAF2-8741B21CEF9D}"/>
              </a:ext>
            </a:extLst>
          </p:cNvPr>
          <p:cNvSpPr/>
          <p:nvPr/>
        </p:nvSpPr>
        <p:spPr>
          <a:xfrm>
            <a:off x="3253813" y="141257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/>
              <a:t>DISSECÇÕES CORONARIANAS ESPONTÂNEAS: </a:t>
            </a:r>
            <a:br>
              <a:rPr lang="pt-BR" sz="2400" dirty="0"/>
            </a:br>
            <a:r>
              <a:rPr lang="pt-BR" sz="2400" dirty="0" err="1"/>
              <a:t>Ref</a:t>
            </a:r>
            <a:r>
              <a:rPr lang="pt-BR" sz="2400" dirty="0"/>
              <a:t> </a:t>
            </a:r>
            <a:r>
              <a:rPr lang="pt-BR" sz="2400" dirty="0" err="1"/>
              <a:t>Braunwald</a:t>
            </a:r>
            <a:r>
              <a:rPr lang="pt-BR" sz="2400" dirty="0"/>
              <a:t> 11th </a:t>
            </a:r>
            <a:r>
              <a:rPr lang="pt-BR" sz="2400" dirty="0" err="1"/>
              <a:t>edition</a:t>
            </a:r>
            <a:r>
              <a:rPr lang="pt-BR" sz="2400" dirty="0"/>
              <a:t> </a:t>
            </a:r>
            <a:r>
              <a:rPr lang="pt-BR" sz="2400" dirty="0" err="1"/>
              <a:t>pg</a:t>
            </a:r>
            <a:r>
              <a:rPr lang="pt-BR" sz="2400" dirty="0"/>
              <a:t> 1048</a:t>
            </a:r>
          </a:p>
        </p:txBody>
      </p:sp>
    </p:spTree>
    <p:extLst>
      <p:ext uri="{BB962C8B-B14F-4D97-AF65-F5344CB8AC3E}">
        <p14:creationId xmlns:p14="http://schemas.microsoft.com/office/powerpoint/2010/main" val="2670898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CE0FB089-0107-7D4E-933A-84BA348F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96752"/>
            <a:ext cx="4242399" cy="39122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2D77131-D5B9-4D4E-95A1-0F2C85041665}"/>
              </a:ext>
            </a:extLst>
          </p:cNvPr>
          <p:cNvSpPr/>
          <p:nvPr/>
        </p:nvSpPr>
        <p:spPr>
          <a:xfrm>
            <a:off x="5663952" y="1010346"/>
            <a:ext cx="1152128" cy="4098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337C61A-FAA1-2145-8D5E-D71B2C86EC6D}"/>
              </a:ext>
            </a:extLst>
          </p:cNvPr>
          <p:cNvSpPr/>
          <p:nvPr/>
        </p:nvSpPr>
        <p:spPr>
          <a:xfrm rot="5400000">
            <a:off x="7752784" y="3291658"/>
            <a:ext cx="1152128" cy="4098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E1005FB8-8D0B-3D42-A7FE-170012C1EFBD}"/>
              </a:ext>
            </a:extLst>
          </p:cNvPr>
          <p:cNvSpPr/>
          <p:nvPr/>
        </p:nvSpPr>
        <p:spPr>
          <a:xfrm>
            <a:off x="1919536" y="1988840"/>
            <a:ext cx="4608512" cy="268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/>
              <a:t>O onda de pulso venoso jugular representada pela linha AZUL pode ser encontrada em qual patologia?</a:t>
            </a:r>
          </a:p>
          <a:p>
            <a:endParaRPr lang="pt-BR" b="1" i="1" dirty="0"/>
          </a:p>
          <a:p>
            <a:pPr marL="342900" indent="-342900">
              <a:buAutoNum type="alphaLcParenR"/>
            </a:pPr>
            <a:r>
              <a:rPr lang="pt-BR" b="1" i="1" dirty="0"/>
              <a:t>Bloqueio atrioventricular total</a:t>
            </a:r>
          </a:p>
          <a:p>
            <a:pPr marL="342900" indent="-342900">
              <a:buAutoNum type="alphaLcParenR"/>
            </a:pPr>
            <a:r>
              <a:rPr lang="pt-BR" b="1" i="1" dirty="0">
                <a:solidFill>
                  <a:srgbClr val="FF0000"/>
                </a:solidFill>
              </a:rPr>
              <a:t>Insuficiência tricúspide grave</a:t>
            </a:r>
          </a:p>
          <a:p>
            <a:pPr marL="342900" indent="-342900">
              <a:buAutoNum type="alphaLcParenR"/>
            </a:pPr>
            <a:r>
              <a:rPr lang="pt-BR" b="1" i="1" dirty="0"/>
              <a:t>Pericardite constritiva</a:t>
            </a:r>
          </a:p>
          <a:p>
            <a:pPr marL="342900" indent="-342900">
              <a:buAutoNum type="alphaLcParenR"/>
            </a:pPr>
            <a:r>
              <a:rPr lang="pt-BR" b="1" i="1" dirty="0"/>
              <a:t>Cardiomiopatia restritiva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F9019B-86BE-494F-BE6A-D795975E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Miscelânea 500</a:t>
            </a:r>
          </a:p>
        </p:txBody>
      </p:sp>
    </p:spTree>
    <p:extLst>
      <p:ext uri="{BB962C8B-B14F-4D97-AF65-F5344CB8AC3E}">
        <p14:creationId xmlns:p14="http://schemas.microsoft.com/office/powerpoint/2010/main" val="1376823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1524000" y="2476598"/>
            <a:ext cx="9144000" cy="9524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 dirty="0"/>
              <a:t>Onda V gigante - encontrada nos casos de insuficiência tricúspide grave.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04112" y="6309320"/>
            <a:ext cx="33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Braunwald’s</a:t>
            </a:r>
            <a:r>
              <a:rPr lang="en-US" dirty="0"/>
              <a:t> Heart Disease, 11 Ed.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D0FABB-8501-6F43-9840-5F74B38B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Miscelânea 500</a:t>
            </a:r>
          </a:p>
        </p:txBody>
      </p:sp>
    </p:spTree>
    <p:extLst>
      <p:ext uri="{BB962C8B-B14F-4D97-AF65-F5344CB8AC3E}">
        <p14:creationId xmlns:p14="http://schemas.microsoft.com/office/powerpoint/2010/main" val="360021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D366-97A4-F04E-8F4F-F9EB42A2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300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D0D55-9ECF-7C4D-8213-56730B9B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Em pacientes com síndrome coronariana estável e angina de esforço, com FEVE preservada, qual dos fármacos abaixo tem potencial de aumentar a incidência de desfechos cardiovasculares adversos como morte e infarto?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 err="1"/>
              <a:t>Nicorandil</a:t>
            </a:r>
            <a:r>
              <a:rPr lang="pt-BR" dirty="0"/>
              <a:t>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 err="1"/>
              <a:t>Diltiazem</a:t>
            </a:r>
            <a:r>
              <a:rPr lang="pt-BR" dirty="0"/>
              <a:t>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 err="1"/>
              <a:t>Ranolazina</a:t>
            </a:r>
            <a:endParaRPr lang="pt-BR" dirty="0"/>
          </a:p>
          <a:p>
            <a:pPr marL="514350" lvl="0" indent="-514350">
              <a:buFont typeface="+mj-lt"/>
              <a:buAutoNum type="alphaLcParenR"/>
            </a:pPr>
            <a:r>
              <a:rPr lang="pt-BR" dirty="0" err="1"/>
              <a:t>Ivabradina</a:t>
            </a:r>
            <a:r>
              <a:rPr lang="pt-BR" dirty="0"/>
              <a:t>.</a:t>
            </a:r>
          </a:p>
          <a:p>
            <a:pPr marL="0" lv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03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2131-FF5C-5449-980F-730A96B8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300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16DAB-30EA-9044-B402-F9915DCA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IVABRADINA num ensaio de 19.102 pacientes com síndrome coronariana estável, sem IC, e com FC &gt; 70bpm, não reduziu MACE e aumentou a incidência de morte cardiovascular ou infarto, no subgrupo com angina de esforço. Pagina 763.e1.  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10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CB5BF-ECEB-174B-BB51-14B28AC8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Doença Arterial Coronariana 400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7E0DC1-B4DE-EC4D-ABA7-8C9C84D8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relação aos fibrinolíticos, assinale a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correta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 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risco de AVC é ligeiramente maior com a </a:t>
            </a:r>
            <a:r>
              <a:rPr lang="pt-B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alteplase</a:t>
            </a:r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que com a </a:t>
            </a:r>
            <a:r>
              <a:rPr lang="pt-B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estreptoquinase</a:t>
            </a:r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alteplase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o único fibrinolítico disponível para uso em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bolus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AVC isquêmico nos últimos 12 meses é uma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contra-indicação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absoluta ao uso de fibrinolíticos.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Pacientes que serão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trombolisados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não devem receber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anticoagulação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durante o tratamento do IAMCSST.</a:t>
            </a:r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12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CCD366-97A4-F04E-8F4F-F9EB42A2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Doença Arterial Coronariana 400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8AE73C-11C0-5343-BADC-E3D3CCB5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862873"/>
            <a:ext cx="6579910" cy="32417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D0D55-9ECF-7C4D-8213-56730B9BF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Resposta: V Diretriz de IAMCSST, pág. 29.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risco de AVC é ligeiramente maior com o tPA do que com a SK14. Porém, na avaliação entre risco benefício, a utilização de fibrinolíticos com ação fibrino-específico como tPA ou TNK-tPA se mostrou preferível em detrimento da Estreptoquinase (SK). A reteplase (rPA), uma das variantes do tPA, não oferece vantagens sobre o tPA311. A TNK-tPA, único fibrinolítico disponível para uso em bolo único, é equivalente em termos de mortalidade ao tPA</a:t>
            </a:r>
          </a:p>
          <a:p>
            <a:pPr marL="0" indent="0">
              <a:buNone/>
            </a:pPr>
            <a:endParaRPr lang="pt-BR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5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50229-5AE4-7941-9049-0C575DE5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Doença arterial coronariana 500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E0D2C3-C9A0-8047-B69E-76EC093A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Após uma oclusão arterial coronariana aguda, quais são as alterações histológicas mais precoces? 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Relaxamento de </a:t>
            </a:r>
            <a:r>
              <a:rPr lang="pt-BR" dirty="0" err="1"/>
              <a:t>miofibrilas</a:t>
            </a:r>
            <a:r>
              <a:rPr lang="pt-BR" dirty="0"/>
              <a:t>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>
                <a:solidFill>
                  <a:srgbClr val="FF0000"/>
                </a:solidFill>
              </a:rPr>
              <a:t>Redução do tamanho e do número de grânulos de glicogênio.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Agregação e marginação da cromatina celular da </a:t>
            </a:r>
            <a:r>
              <a:rPr lang="pt-BR" dirty="0" err="1"/>
              <a:t>miofibrila</a:t>
            </a:r>
            <a:r>
              <a:rPr lang="pt-BR" dirty="0"/>
              <a:t>.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Apoptose da </a:t>
            </a:r>
            <a:r>
              <a:rPr lang="pt-BR" dirty="0" err="1"/>
              <a:t>miofibrila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831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2619</Words>
  <Application>Microsoft Macintosh PowerPoint</Application>
  <PresentationFormat>Widescreen</PresentationFormat>
  <Paragraphs>228</Paragraphs>
  <Slides>42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do Office</vt:lpstr>
      <vt:lpstr>Desafio dos Residentes 2022</vt:lpstr>
      <vt:lpstr>Apresentação do PowerPoint</vt:lpstr>
      <vt:lpstr>Doença Arterial Coronariana 200</vt:lpstr>
      <vt:lpstr>Doença Arterial Coronariana 200</vt:lpstr>
      <vt:lpstr>Doença Arterial Coronariana 300</vt:lpstr>
      <vt:lpstr>Doença Arterial Coronariana 300</vt:lpstr>
      <vt:lpstr>Doença Arterial Coronariana 400</vt:lpstr>
      <vt:lpstr>Doença Arterial Coronariana 400</vt:lpstr>
      <vt:lpstr>Doença arterial coronariana 500</vt:lpstr>
      <vt:lpstr>Doença arterial coronariana 500</vt:lpstr>
      <vt:lpstr>Doença Orovalvar e Congênitas 200</vt:lpstr>
      <vt:lpstr>Doença Orovalvar e Congênitas 200</vt:lpstr>
      <vt:lpstr>Doença Orovalvar e Congênitas 300</vt:lpstr>
      <vt:lpstr>Doença Orovalvar e Congênitas 300</vt:lpstr>
      <vt:lpstr>Orovalvar e Congênitas 400</vt:lpstr>
      <vt:lpstr>Orovalvar e Congênitas 400</vt:lpstr>
      <vt:lpstr>Orovalvar e Congênitas 500</vt:lpstr>
      <vt:lpstr>Orovalvar e Congênitas 500</vt:lpstr>
      <vt:lpstr>Arritmia 200 pontos </vt:lpstr>
      <vt:lpstr>Arritmia 200 pontos</vt:lpstr>
      <vt:lpstr>Pergunta Surpresa! 300</vt:lpstr>
      <vt:lpstr>Pergunta Surpresa! 300</vt:lpstr>
      <vt:lpstr>Apresentação do PowerPoint</vt:lpstr>
      <vt:lpstr>Apresentação do PowerPoint</vt:lpstr>
      <vt:lpstr>Arritmia 500</vt:lpstr>
      <vt:lpstr>Arritmia 500</vt:lpstr>
      <vt:lpstr>Pergunta Surpresa! 200 pontos </vt:lpstr>
      <vt:lpstr>Pergunta Surpresa! 200 pontos</vt:lpstr>
      <vt:lpstr>Cardiomiopatias e IC 300</vt:lpstr>
      <vt:lpstr>Cardiomiopatias e IC 300</vt:lpstr>
      <vt:lpstr>Cardiomiopatia e IC 400</vt:lpstr>
      <vt:lpstr>Cardiomiopatia e IC 400</vt:lpstr>
      <vt:lpstr>IC e Cardiomiopatias 500</vt:lpstr>
      <vt:lpstr>IC e Cardiomiopatias 500</vt:lpstr>
      <vt:lpstr>Miscelânea 200</vt:lpstr>
      <vt:lpstr>Miscelânea 200</vt:lpstr>
      <vt:lpstr>Miscelânea 300</vt:lpstr>
      <vt:lpstr>Miscelânea 300</vt:lpstr>
      <vt:lpstr>Miscelânea 400</vt:lpstr>
      <vt:lpstr>Miscelânea 400</vt:lpstr>
      <vt:lpstr>Miscelânea 500</vt:lpstr>
      <vt:lpstr>Miscelânea 500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dos Residentes 2022</dc:title>
  <dc:creator>Pedro Paulo Nogueres Sampaio</dc:creator>
  <cp:lastModifiedBy>Pedro Paulo Nogueres Sampaio</cp:lastModifiedBy>
  <cp:revision>8</cp:revision>
  <dcterms:created xsi:type="dcterms:W3CDTF">2022-05-08T19:44:45Z</dcterms:created>
  <dcterms:modified xsi:type="dcterms:W3CDTF">2022-05-09T03:24:50Z</dcterms:modified>
</cp:coreProperties>
</file>